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7" r:id="rId5"/>
    <p:sldId id="277" r:id="rId6"/>
    <p:sldId id="269" r:id="rId7"/>
  </p:sldIdLst>
  <p:sldSz cx="12192000" cy="6858000"/>
  <p:notesSz cx="6888163" cy="100187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0CE11CC-4129-4DA7-8131-3EBB71AEE6FC}" type="datetimeFigureOut">
              <a:rPr lang="fi-FI" smtClean="0"/>
              <a:t>30.4.2024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EA455B6-78FF-4989-B400-2ABC3A426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200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D66DB-4AEC-4997-A791-02187BF15F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4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8446B-EDE0-4349-B672-4FDCB570BC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26235" y="399444"/>
            <a:ext cx="784851" cy="509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495713" y="2135141"/>
            <a:ext cx="7194701" cy="769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sz="5000" cap="all" baseline="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ru-RU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95713" y="3075771"/>
            <a:ext cx="2159935" cy="1019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265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Address:</a:t>
            </a:r>
          </a:p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821696" y="3072751"/>
            <a:ext cx="4874592" cy="1019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5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123 Street, City, State 45678</a:t>
            </a:r>
          </a:p>
          <a:p>
            <a:pPr lvl="0"/>
            <a:r>
              <a:rPr lang="ru-RU" dirty="0"/>
              <a:t>1234 56 7890</a:t>
            </a:r>
            <a:endParaRPr lang="en-US" dirty="0"/>
          </a:p>
          <a:p>
            <a:pPr lvl="0"/>
            <a:r>
              <a:rPr lang="en-US" dirty="0"/>
              <a:t>www.companyname.com</a:t>
            </a:r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8894603" y="559912"/>
            <a:ext cx="1882048" cy="3406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2750"/>
              </a:lnSpc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Contact 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70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8446B-EDE0-4349-B672-4FDCB570B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26235" y="399444"/>
            <a:ext cx="784851" cy="509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7073" y="1993528"/>
            <a:ext cx="4308938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5000" cap="all" baseline="0">
                <a:latin typeface="+mj-lt"/>
              </a:defRPr>
            </a:lvl1pPr>
          </a:lstStyle>
          <a:p>
            <a:pPr lvl="0"/>
            <a:r>
              <a:rPr lang="en-US"/>
              <a:t>A great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to wash</a:t>
            </a:r>
          </a:p>
          <a:p>
            <a:pPr lvl="0"/>
            <a:r>
              <a:rPr lang="en-US"/>
              <a:t>your car!</a:t>
            </a:r>
            <a:endParaRPr lang="ru-R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29129" y="1543602"/>
            <a:ext cx="4089275" cy="398395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415349" y="5079744"/>
            <a:ext cx="4320662" cy="3406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2750"/>
              </a:lnSpc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John Smith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1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8446B-EDE0-4349-B672-4FDCB570B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6235" y="399444"/>
            <a:ext cx="784851" cy="509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415349" y="2977357"/>
            <a:ext cx="2520320" cy="2510631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835443" y="2977357"/>
            <a:ext cx="2520320" cy="2510631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256331" y="2977357"/>
            <a:ext cx="2520320" cy="2510631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15349" y="1761992"/>
            <a:ext cx="9355428" cy="769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6000"/>
              </a:lnSpc>
              <a:spcBef>
                <a:spcPts val="0"/>
              </a:spcBef>
              <a:buNone/>
              <a:defRPr sz="5000" cap="all" baseline="0">
                <a:latin typeface="+mj-lt"/>
              </a:defRPr>
            </a:lvl1pPr>
          </a:lstStyle>
          <a:p>
            <a:pPr lvl="0"/>
            <a:r>
              <a:rPr lang="en-US"/>
              <a:t>Clean cars go far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9441176" cy="68580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26235" y="399444"/>
            <a:ext cx="784851" cy="509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66876" y="1639661"/>
            <a:ext cx="5029754" cy="26161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6800"/>
              </a:lnSpc>
              <a:spcBef>
                <a:spcPts val="0"/>
              </a:spcBef>
              <a:buNone/>
              <a:defRPr sz="5750" cap="all" baseline="0">
                <a:latin typeface="+mj-lt"/>
              </a:defRPr>
            </a:lvl1pPr>
          </a:lstStyle>
          <a:p>
            <a:pPr lvl="0"/>
            <a:r>
              <a:rPr lang="en-US"/>
              <a:t>Clean.</a:t>
            </a:r>
          </a:p>
          <a:p>
            <a:pPr lvl="0"/>
            <a:r>
              <a:rPr lang="en-US"/>
              <a:t>Fast.</a:t>
            </a:r>
          </a:p>
          <a:p>
            <a:pPr lvl="0"/>
            <a:r>
              <a:rPr lang="en-US"/>
              <a:t>Friendly.</a:t>
            </a:r>
            <a:endParaRPr lang="ru-RU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530" y="4520180"/>
            <a:ext cx="1845942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5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yourwebsite.com</a:t>
            </a:r>
          </a:p>
          <a:p>
            <a:pPr lvl="0"/>
            <a:r>
              <a:rPr lang="en-US"/>
              <a:t>your@name.com</a:t>
            </a:r>
            <a:endParaRPr lang="ru-RU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79834" y="4520180"/>
            <a:ext cx="1816796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5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err="1"/>
              <a:t>yourcompany</a:t>
            </a:r>
            <a:endParaRPr lang="en-US"/>
          </a:p>
          <a:p>
            <a:pPr lvl="0"/>
            <a:r>
              <a:rPr lang="en-US"/>
              <a:t>@</a:t>
            </a:r>
            <a:r>
              <a:rPr lang="en-US" err="1"/>
              <a:t>yourcompany</a:t>
            </a:r>
            <a:endParaRPr lang="ru-RU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23" hasCustomPrompt="1"/>
          </p:nvPr>
        </p:nvSpPr>
        <p:spPr>
          <a:xfrm>
            <a:off x="6466876" y="4566210"/>
            <a:ext cx="305001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Font Awesome 5 Free Solid" panose="02000503000000000000" pitchFamily="50" charset="2"/>
              </a:defRPr>
            </a:lvl1pPr>
            <a:lvl2pPr marL="457177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914355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1371532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1828709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/>
              <a:t></a:t>
            </a: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25" hasCustomPrompt="1"/>
          </p:nvPr>
        </p:nvSpPr>
        <p:spPr>
          <a:xfrm>
            <a:off x="9319357" y="4567945"/>
            <a:ext cx="305001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Font Awesome 5 Brands Regular" panose="02000503000000000000" pitchFamily="50" charset="2"/>
              </a:defRPr>
            </a:lvl1pPr>
            <a:lvl2pPr marL="457177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914355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1371532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1828709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/>
              <a:t></a:t>
            </a:r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26" hasCustomPrompt="1"/>
          </p:nvPr>
        </p:nvSpPr>
        <p:spPr>
          <a:xfrm>
            <a:off x="6473864" y="4923065"/>
            <a:ext cx="305001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Font Awesome 5 Free Solid" panose="02000503000000000000" pitchFamily="50" charset="2"/>
              </a:defRPr>
            </a:lvl1pPr>
            <a:lvl2pPr marL="457177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914355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1371532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1828709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/>
              <a:t></a:t>
            </a:r>
          </a:p>
        </p:txBody>
      </p:sp>
      <p:sp>
        <p:nvSpPr>
          <p:cNvPr id="12" name="Text Placeholder"/>
          <p:cNvSpPr>
            <a:spLocks noGrp="1"/>
          </p:cNvSpPr>
          <p:nvPr>
            <p:ph type="body" sz="quarter" idx="27" hasCustomPrompt="1"/>
          </p:nvPr>
        </p:nvSpPr>
        <p:spPr>
          <a:xfrm>
            <a:off x="9320639" y="4920802"/>
            <a:ext cx="305001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Font Awesome 5 Brands Regular" panose="02000503000000000000" pitchFamily="50" charset="2"/>
              </a:defRPr>
            </a:lvl1pPr>
            <a:lvl2pPr marL="457177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914355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1371532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1828709" indent="0">
              <a:buNone/>
              <a:defRPr sz="16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/>
              <a:t></a:t>
            </a:r>
          </a:p>
        </p:txBody>
      </p:sp>
    </p:spTree>
    <p:extLst>
      <p:ext uri="{BB962C8B-B14F-4D97-AF65-F5344CB8AC3E}">
        <p14:creationId xmlns:p14="http://schemas.microsoft.com/office/powerpoint/2010/main" val="24860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92887" y="6389423"/>
            <a:ext cx="715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9A58446B-EDE0-4349-B672-4FDCB570B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94005-774D-244A-893A-18D69CEE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55" y="1825625"/>
            <a:ext cx="105154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2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80" r:id="rId2"/>
    <p:sldLayoutId id="2147483685" r:id="rId3"/>
    <p:sldLayoutId id="2147483661" r:id="rId4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13" userDrawn="1">
          <p15:clr>
            <a:srgbClr val="F26B43"/>
          </p15:clr>
        </p15:guide>
        <p15:guide id="4" pos="3386" userDrawn="1">
          <p15:clr>
            <a:srgbClr val="F26B43"/>
          </p15:clr>
        </p15:guide>
        <p15:guide id="5" pos="3160" userDrawn="1">
          <p15:clr>
            <a:srgbClr val="F26B43"/>
          </p15:clr>
        </p15:guide>
        <p15:guide id="6" pos="2933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2479" userDrawn="1">
          <p15:clr>
            <a:srgbClr val="F26B43"/>
          </p15:clr>
        </p15:guide>
        <p15:guide id="9" pos="2252" userDrawn="1">
          <p15:clr>
            <a:srgbClr val="F26B43"/>
          </p15:clr>
        </p15:guide>
        <p15:guide id="10" pos="2026" userDrawn="1">
          <p15:clr>
            <a:srgbClr val="F26B43"/>
          </p15:clr>
        </p15:guide>
        <p15:guide id="11" pos="1799" userDrawn="1">
          <p15:clr>
            <a:srgbClr val="F26B43"/>
          </p15:clr>
        </p15:guide>
        <p15:guide id="12" pos="1572" userDrawn="1">
          <p15:clr>
            <a:srgbClr val="F26B43"/>
          </p15:clr>
        </p15:guide>
        <p15:guide id="13" pos="1345" userDrawn="1">
          <p15:clr>
            <a:srgbClr val="F26B43"/>
          </p15:clr>
        </p15:guide>
        <p15:guide id="14" pos="1118" userDrawn="1">
          <p15:clr>
            <a:srgbClr val="F26B43"/>
          </p15:clr>
        </p15:guide>
        <p15:guide id="15" pos="892" userDrawn="1">
          <p15:clr>
            <a:srgbClr val="F26B43"/>
          </p15:clr>
        </p15:guide>
        <p15:guide id="16" pos="665" userDrawn="1">
          <p15:clr>
            <a:srgbClr val="F26B43"/>
          </p15:clr>
        </p15:guide>
        <p15:guide id="17" pos="438" userDrawn="1">
          <p15:clr>
            <a:srgbClr val="F26B43"/>
          </p15:clr>
        </p15:guide>
        <p15:guide id="18" pos="4067" userDrawn="1">
          <p15:clr>
            <a:srgbClr val="F26B43"/>
          </p15:clr>
        </p15:guide>
        <p15:guide id="19" pos="4294" userDrawn="1">
          <p15:clr>
            <a:srgbClr val="F26B43"/>
          </p15:clr>
        </p15:guide>
        <p15:guide id="20" pos="4520" userDrawn="1">
          <p15:clr>
            <a:srgbClr val="F26B43"/>
          </p15:clr>
        </p15:guide>
        <p15:guide id="21" pos="4747" userDrawn="1">
          <p15:clr>
            <a:srgbClr val="F26B43"/>
          </p15:clr>
        </p15:guide>
        <p15:guide id="22" pos="4985" userDrawn="1">
          <p15:clr>
            <a:srgbClr val="F26B43"/>
          </p15:clr>
        </p15:guide>
        <p15:guide id="23" pos="5201" userDrawn="1">
          <p15:clr>
            <a:srgbClr val="F26B43"/>
          </p15:clr>
        </p15:guide>
        <p15:guide id="24" pos="5428" userDrawn="1">
          <p15:clr>
            <a:srgbClr val="F26B43"/>
          </p15:clr>
        </p15:guide>
        <p15:guide id="25" pos="5654" userDrawn="1">
          <p15:clr>
            <a:srgbClr val="F26B43"/>
          </p15:clr>
        </p15:guide>
        <p15:guide id="26" pos="5881" userDrawn="1">
          <p15:clr>
            <a:srgbClr val="F26B43"/>
          </p15:clr>
        </p15:guide>
        <p15:guide id="27" pos="6108" userDrawn="1">
          <p15:clr>
            <a:srgbClr val="F26B43"/>
          </p15:clr>
        </p15:guide>
        <p15:guide id="28" pos="6335" userDrawn="1">
          <p15:clr>
            <a:srgbClr val="F26B43"/>
          </p15:clr>
        </p15:guide>
        <p15:guide id="29" pos="6562" userDrawn="1">
          <p15:clr>
            <a:srgbClr val="F26B43"/>
          </p15:clr>
        </p15:guide>
        <p15:guide id="30" pos="6788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7242" userDrawn="1">
          <p15:clr>
            <a:srgbClr val="F26B43"/>
          </p15:clr>
        </p15:guide>
        <p15:guide id="33" pos="7469" userDrawn="1">
          <p15:clr>
            <a:srgbClr val="F26B43"/>
          </p15:clr>
        </p15:guide>
        <p15:guide id="34" pos="211" userDrawn="1">
          <p15:clr>
            <a:srgbClr val="F26B43"/>
          </p15:clr>
        </p15:guide>
        <p15:guide id="35" orient="horz" pos="1933" userDrawn="1">
          <p15:clr>
            <a:srgbClr val="F26B43"/>
          </p15:clr>
        </p15:guide>
        <p15:guide id="36" orient="horz" pos="1707" userDrawn="1">
          <p15:clr>
            <a:srgbClr val="F26B43"/>
          </p15:clr>
        </p15:guide>
        <p15:guide id="37" orient="horz" pos="1480" userDrawn="1">
          <p15:clr>
            <a:srgbClr val="F26B43"/>
          </p15:clr>
        </p15:guide>
        <p15:guide id="38" orient="horz" pos="1253" userDrawn="1">
          <p15:clr>
            <a:srgbClr val="F26B43"/>
          </p15:clr>
        </p15:guide>
        <p15:guide id="39" orient="horz" pos="1026" userDrawn="1">
          <p15:clr>
            <a:srgbClr val="F26B43"/>
          </p15:clr>
        </p15:guide>
        <p15:guide id="40" orient="horz" pos="799" userDrawn="1">
          <p15:clr>
            <a:srgbClr val="F26B43"/>
          </p15:clr>
        </p15:guide>
        <p15:guide id="41" orient="horz" pos="573" userDrawn="1">
          <p15:clr>
            <a:srgbClr val="F26B43"/>
          </p15:clr>
        </p15:guide>
        <p15:guide id="42" orient="horz" pos="346" userDrawn="1">
          <p15:clr>
            <a:srgbClr val="F26B43"/>
          </p15:clr>
        </p15:guide>
        <p15:guide id="43" orient="horz" pos="2387" userDrawn="1">
          <p15:clr>
            <a:srgbClr val="F26B43"/>
          </p15:clr>
        </p15:guide>
        <p15:guide id="44" orient="horz" pos="2614" userDrawn="1">
          <p15:clr>
            <a:srgbClr val="F26B43"/>
          </p15:clr>
        </p15:guide>
        <p15:guide id="45" orient="horz" pos="2841" userDrawn="1">
          <p15:clr>
            <a:srgbClr val="F26B43"/>
          </p15:clr>
        </p15:guide>
        <p15:guide id="46" orient="horz" pos="3067" userDrawn="1">
          <p15:clr>
            <a:srgbClr val="F26B43"/>
          </p15:clr>
        </p15:guide>
        <p15:guide id="47" orient="horz" pos="3294" userDrawn="1">
          <p15:clr>
            <a:srgbClr val="F26B43"/>
          </p15:clr>
        </p15:guide>
        <p15:guide id="48" orient="horz" pos="3521" userDrawn="1">
          <p15:clr>
            <a:srgbClr val="F26B43"/>
          </p15:clr>
        </p15:guide>
        <p15:guide id="49" orient="horz" pos="3748" userDrawn="1">
          <p15:clr>
            <a:srgbClr val="F26B43"/>
          </p15:clr>
        </p15:guide>
        <p15:guide id="50" orient="horz" pos="39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kka.moksi@movalube.f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1DE7280-4398-B94C-B9F4-252B09BE100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6" t="5" r="9850" b="5581"/>
          <a:stretch/>
        </p:blipFill>
        <p:spPr>
          <a:xfrm>
            <a:off x="397" y="-4421"/>
            <a:ext cx="6946514" cy="6864599"/>
          </a:xfrm>
        </p:spPr>
      </p:pic>
      <p:sp>
        <p:nvSpPr>
          <p:cNvPr id="38" name="Rectangle 37"/>
          <p:cNvSpPr/>
          <p:nvPr/>
        </p:nvSpPr>
        <p:spPr>
          <a:xfrm>
            <a:off x="10814867" y="2719743"/>
            <a:ext cx="1376737" cy="1379765"/>
          </a:xfrm>
          <a:prstGeom prst="rect">
            <a:avLst/>
          </a:prstGeom>
          <a:solidFill>
            <a:srgbClr val="057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/>
          </a:p>
        </p:txBody>
      </p:sp>
      <p:sp>
        <p:nvSpPr>
          <p:cNvPr id="39" name="Freeform 9"/>
          <p:cNvSpPr>
            <a:spLocks/>
          </p:cNvSpPr>
          <p:nvPr/>
        </p:nvSpPr>
        <p:spPr bwMode="auto">
          <a:xfrm>
            <a:off x="10814966" y="1328843"/>
            <a:ext cx="1376638" cy="1390900"/>
          </a:xfrm>
          <a:custGeom>
            <a:avLst/>
            <a:gdLst>
              <a:gd name="T0" fmla="*/ 855 w 855"/>
              <a:gd name="T1" fmla="*/ 864 h 864"/>
              <a:gd name="T2" fmla="*/ 0 w 855"/>
              <a:gd name="T3" fmla="*/ 864 h 864"/>
              <a:gd name="T4" fmla="*/ 0 w 855"/>
              <a:gd name="T5" fmla="*/ 0 h 864"/>
              <a:gd name="T6" fmla="*/ 0 w 855"/>
              <a:gd name="T7" fmla="*/ 0 h 864"/>
              <a:gd name="T8" fmla="*/ 855 w 855"/>
              <a:gd name="T9" fmla="*/ 854 h 864"/>
              <a:gd name="T10" fmla="*/ 855 w 855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5" h="864">
                <a:moveTo>
                  <a:pt x="855" y="864"/>
                </a:moveTo>
                <a:cubicBezTo>
                  <a:pt x="0" y="864"/>
                  <a:pt x="0" y="864"/>
                  <a:pt x="0" y="8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72" y="0"/>
                  <a:pt x="855" y="383"/>
                  <a:pt x="855" y="854"/>
                </a:cubicBezTo>
                <a:lnTo>
                  <a:pt x="855" y="864"/>
                </a:lnTo>
                <a:close/>
              </a:path>
            </a:pathLst>
          </a:custGeom>
          <a:solidFill>
            <a:srgbClr val="057A9E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9437937" y="0"/>
            <a:ext cx="1376638" cy="1327632"/>
          </a:xfrm>
          <a:custGeom>
            <a:avLst/>
            <a:gdLst>
              <a:gd name="T0" fmla="*/ 855 w 855"/>
              <a:gd name="T1" fmla="*/ 864 h 864"/>
              <a:gd name="T2" fmla="*/ 0 w 855"/>
              <a:gd name="T3" fmla="*/ 864 h 864"/>
              <a:gd name="T4" fmla="*/ 0 w 855"/>
              <a:gd name="T5" fmla="*/ 0 h 864"/>
              <a:gd name="T6" fmla="*/ 0 w 855"/>
              <a:gd name="T7" fmla="*/ 0 h 864"/>
              <a:gd name="T8" fmla="*/ 855 w 855"/>
              <a:gd name="T9" fmla="*/ 854 h 864"/>
              <a:gd name="T10" fmla="*/ 855 w 855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5" h="864">
                <a:moveTo>
                  <a:pt x="855" y="864"/>
                </a:moveTo>
                <a:cubicBezTo>
                  <a:pt x="0" y="864"/>
                  <a:pt x="0" y="864"/>
                  <a:pt x="0" y="8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72" y="0"/>
                  <a:pt x="855" y="383"/>
                  <a:pt x="855" y="854"/>
                </a:cubicBezTo>
                <a:lnTo>
                  <a:pt x="855" y="864"/>
                </a:lnTo>
                <a:close/>
              </a:path>
            </a:pathLst>
          </a:custGeom>
          <a:solidFill>
            <a:srgbClr val="057A9E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32" name="Freeform 21"/>
          <p:cNvSpPr>
            <a:spLocks/>
          </p:cNvSpPr>
          <p:nvPr/>
        </p:nvSpPr>
        <p:spPr bwMode="auto">
          <a:xfrm>
            <a:off x="9434748" y="5478650"/>
            <a:ext cx="1384570" cy="1379321"/>
          </a:xfrm>
          <a:custGeom>
            <a:avLst/>
            <a:gdLst>
              <a:gd name="T0" fmla="*/ 854 w 854"/>
              <a:gd name="T1" fmla="*/ 0 h 864"/>
              <a:gd name="T2" fmla="*/ 854 w 854"/>
              <a:gd name="T3" fmla="*/ 9 h 864"/>
              <a:gd name="T4" fmla="*/ 0 w 854"/>
              <a:gd name="T5" fmla="*/ 864 h 864"/>
              <a:gd name="T6" fmla="*/ 0 w 854"/>
              <a:gd name="T7" fmla="*/ 864 h 864"/>
              <a:gd name="T8" fmla="*/ 0 w 854"/>
              <a:gd name="T9" fmla="*/ 0 h 864"/>
              <a:gd name="T10" fmla="*/ 854 w 854"/>
              <a:gd name="T11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864">
                <a:moveTo>
                  <a:pt x="854" y="0"/>
                </a:moveTo>
                <a:cubicBezTo>
                  <a:pt x="854" y="9"/>
                  <a:pt x="854" y="9"/>
                  <a:pt x="854" y="9"/>
                </a:cubicBezTo>
                <a:cubicBezTo>
                  <a:pt x="854" y="481"/>
                  <a:pt x="472" y="864"/>
                  <a:pt x="0" y="864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0"/>
                  <a:pt x="0" y="0"/>
                  <a:pt x="0" y="0"/>
                </a:cubicBezTo>
                <a:lnTo>
                  <a:pt x="854" y="0"/>
                </a:lnTo>
                <a:close/>
              </a:path>
            </a:pathLst>
          </a:custGeom>
          <a:solidFill>
            <a:srgbClr val="057A9E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397" y="0"/>
            <a:ext cx="1364226" cy="1325651"/>
          </a:xfrm>
          <a:custGeom>
            <a:avLst/>
            <a:gdLst>
              <a:gd name="T0" fmla="*/ 854 w 854"/>
              <a:gd name="T1" fmla="*/ 864 h 864"/>
              <a:gd name="T2" fmla="*/ 854 w 854"/>
              <a:gd name="T3" fmla="*/ 864 h 864"/>
              <a:gd name="T4" fmla="*/ 0 w 854"/>
              <a:gd name="T5" fmla="*/ 9 h 864"/>
              <a:gd name="T6" fmla="*/ 0 w 854"/>
              <a:gd name="T7" fmla="*/ 0 h 864"/>
              <a:gd name="T8" fmla="*/ 854 w 854"/>
              <a:gd name="T9" fmla="*/ 0 h 864"/>
              <a:gd name="T10" fmla="*/ 854 w 854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864">
                <a:moveTo>
                  <a:pt x="854" y="864"/>
                </a:moveTo>
                <a:cubicBezTo>
                  <a:pt x="854" y="864"/>
                  <a:pt x="854" y="864"/>
                  <a:pt x="854" y="864"/>
                </a:cubicBezTo>
                <a:cubicBezTo>
                  <a:pt x="382" y="864"/>
                  <a:pt x="0" y="481"/>
                  <a:pt x="0" y="9"/>
                </a:cubicBezTo>
                <a:cubicBezTo>
                  <a:pt x="0" y="0"/>
                  <a:pt x="0" y="0"/>
                  <a:pt x="0" y="0"/>
                </a:cubicBezTo>
                <a:cubicBezTo>
                  <a:pt x="854" y="0"/>
                  <a:pt x="854" y="0"/>
                  <a:pt x="854" y="0"/>
                </a:cubicBezTo>
                <a:lnTo>
                  <a:pt x="854" y="8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16" name="Rectangle 15"/>
          <p:cNvSpPr/>
          <p:nvPr/>
        </p:nvSpPr>
        <p:spPr>
          <a:xfrm>
            <a:off x="1364358" y="0"/>
            <a:ext cx="1379765" cy="13256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749537" y="4421"/>
            <a:ext cx="1312933" cy="1327139"/>
          </a:xfrm>
          <a:custGeom>
            <a:avLst/>
            <a:gdLst>
              <a:gd name="T0" fmla="*/ 0 w 854"/>
              <a:gd name="T1" fmla="*/ 864 h 864"/>
              <a:gd name="T2" fmla="*/ 0 w 854"/>
              <a:gd name="T3" fmla="*/ 854 h 864"/>
              <a:gd name="T4" fmla="*/ 854 w 854"/>
              <a:gd name="T5" fmla="*/ 0 h 864"/>
              <a:gd name="T6" fmla="*/ 854 w 854"/>
              <a:gd name="T7" fmla="*/ 0 h 864"/>
              <a:gd name="T8" fmla="*/ 854 w 854"/>
              <a:gd name="T9" fmla="*/ 864 h 864"/>
              <a:gd name="T10" fmla="*/ 0 w 854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864">
                <a:moveTo>
                  <a:pt x="0" y="864"/>
                </a:moveTo>
                <a:cubicBezTo>
                  <a:pt x="0" y="854"/>
                  <a:pt x="0" y="854"/>
                  <a:pt x="0" y="854"/>
                </a:cubicBezTo>
                <a:cubicBezTo>
                  <a:pt x="0" y="382"/>
                  <a:pt x="382" y="0"/>
                  <a:pt x="854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54" y="864"/>
                  <a:pt x="854" y="864"/>
                  <a:pt x="854" y="864"/>
                </a:cubicBezTo>
                <a:lnTo>
                  <a:pt x="0" y="864"/>
                </a:lnTo>
                <a:close/>
              </a:path>
            </a:pathLst>
          </a:custGeom>
          <a:solidFill>
            <a:srgbClr val="057A9E">
              <a:alpha val="6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2743650" y="0"/>
            <a:ext cx="1366183" cy="1325651"/>
          </a:xfrm>
          <a:custGeom>
            <a:avLst/>
            <a:gdLst>
              <a:gd name="T0" fmla="*/ 855 w 855"/>
              <a:gd name="T1" fmla="*/ 864 h 864"/>
              <a:gd name="T2" fmla="*/ 0 w 855"/>
              <a:gd name="T3" fmla="*/ 864 h 864"/>
              <a:gd name="T4" fmla="*/ 0 w 855"/>
              <a:gd name="T5" fmla="*/ 0 h 864"/>
              <a:gd name="T6" fmla="*/ 0 w 855"/>
              <a:gd name="T7" fmla="*/ 0 h 864"/>
              <a:gd name="T8" fmla="*/ 855 w 855"/>
              <a:gd name="T9" fmla="*/ 854 h 864"/>
              <a:gd name="T10" fmla="*/ 855 w 855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5" h="864">
                <a:moveTo>
                  <a:pt x="855" y="864"/>
                </a:moveTo>
                <a:cubicBezTo>
                  <a:pt x="0" y="864"/>
                  <a:pt x="0" y="864"/>
                  <a:pt x="0" y="8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72" y="0"/>
                  <a:pt x="855" y="383"/>
                  <a:pt x="855" y="854"/>
                </a:cubicBezTo>
                <a:lnTo>
                  <a:pt x="855" y="864"/>
                </a:lnTo>
                <a:close/>
              </a:path>
            </a:pathLst>
          </a:custGeom>
          <a:solidFill>
            <a:srgbClr val="057A9E">
              <a:alpha val="6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29" name="Freeform 17"/>
          <p:cNvSpPr>
            <a:spLocks/>
          </p:cNvSpPr>
          <p:nvPr/>
        </p:nvSpPr>
        <p:spPr bwMode="auto">
          <a:xfrm>
            <a:off x="6690580" y="5477605"/>
            <a:ext cx="1365211" cy="1379354"/>
          </a:xfrm>
          <a:custGeom>
            <a:avLst/>
            <a:gdLst>
              <a:gd name="T0" fmla="*/ 855 w 855"/>
              <a:gd name="T1" fmla="*/ 0 h 864"/>
              <a:gd name="T2" fmla="*/ 855 w 855"/>
              <a:gd name="T3" fmla="*/ 864 h 864"/>
              <a:gd name="T4" fmla="*/ 855 w 855"/>
              <a:gd name="T5" fmla="*/ 864 h 864"/>
              <a:gd name="T6" fmla="*/ 0 w 855"/>
              <a:gd name="T7" fmla="*/ 10 h 864"/>
              <a:gd name="T8" fmla="*/ 0 w 855"/>
              <a:gd name="T9" fmla="*/ 0 h 864"/>
              <a:gd name="T10" fmla="*/ 855 w 855"/>
              <a:gd name="T11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5" h="864">
                <a:moveTo>
                  <a:pt x="855" y="0"/>
                </a:moveTo>
                <a:cubicBezTo>
                  <a:pt x="855" y="864"/>
                  <a:pt x="855" y="864"/>
                  <a:pt x="855" y="864"/>
                </a:cubicBezTo>
                <a:cubicBezTo>
                  <a:pt x="855" y="864"/>
                  <a:pt x="855" y="864"/>
                  <a:pt x="855" y="864"/>
                </a:cubicBezTo>
                <a:cubicBezTo>
                  <a:pt x="383" y="864"/>
                  <a:pt x="0" y="482"/>
                  <a:pt x="0" y="10"/>
                </a:cubicBezTo>
                <a:cubicBezTo>
                  <a:pt x="0" y="0"/>
                  <a:pt x="0" y="0"/>
                  <a:pt x="0" y="0"/>
                </a:cubicBezTo>
                <a:lnTo>
                  <a:pt x="855" y="0"/>
                </a:lnTo>
                <a:close/>
              </a:path>
            </a:pathLst>
          </a:custGeom>
          <a:solidFill>
            <a:srgbClr val="057A9E">
              <a:alpha val="6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397" y="5477663"/>
            <a:ext cx="1366183" cy="1380337"/>
          </a:xfrm>
          <a:custGeom>
            <a:avLst/>
            <a:gdLst>
              <a:gd name="T0" fmla="*/ 855 w 855"/>
              <a:gd name="T1" fmla="*/ 864 h 864"/>
              <a:gd name="T2" fmla="*/ 0 w 855"/>
              <a:gd name="T3" fmla="*/ 864 h 864"/>
              <a:gd name="T4" fmla="*/ 0 w 855"/>
              <a:gd name="T5" fmla="*/ 0 h 864"/>
              <a:gd name="T6" fmla="*/ 0 w 855"/>
              <a:gd name="T7" fmla="*/ 0 h 864"/>
              <a:gd name="T8" fmla="*/ 855 w 855"/>
              <a:gd name="T9" fmla="*/ 854 h 864"/>
              <a:gd name="T10" fmla="*/ 855 w 855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5" h="864">
                <a:moveTo>
                  <a:pt x="855" y="864"/>
                </a:moveTo>
                <a:cubicBezTo>
                  <a:pt x="0" y="864"/>
                  <a:pt x="0" y="864"/>
                  <a:pt x="0" y="8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72" y="0"/>
                  <a:pt x="855" y="383"/>
                  <a:pt x="855" y="854"/>
                </a:cubicBezTo>
                <a:lnTo>
                  <a:pt x="855" y="864"/>
                </a:lnTo>
                <a:close/>
              </a:path>
            </a:pathLst>
          </a:custGeom>
          <a:solidFill>
            <a:srgbClr val="057A9E">
              <a:alpha val="6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37" name="Rectangle 36"/>
          <p:cNvSpPr/>
          <p:nvPr/>
        </p:nvSpPr>
        <p:spPr>
          <a:xfrm>
            <a:off x="8055519" y="5480414"/>
            <a:ext cx="1379765" cy="1379765"/>
          </a:xfrm>
          <a:prstGeom prst="rect">
            <a:avLst/>
          </a:prstGeom>
          <a:solidFill>
            <a:srgbClr val="057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5325759" y="0"/>
            <a:ext cx="6865845" cy="5477632"/>
          </a:xfrm>
          <a:custGeom>
            <a:avLst/>
            <a:gdLst>
              <a:gd name="T0" fmla="*/ 4325 w 4325"/>
              <a:gd name="T1" fmla="*/ 2614 h 3450"/>
              <a:gd name="T2" fmla="*/ 4325 w 4325"/>
              <a:gd name="T3" fmla="*/ 2583 h 3450"/>
              <a:gd name="T4" fmla="*/ 3460 w 4325"/>
              <a:gd name="T5" fmla="*/ 2583 h 3450"/>
              <a:gd name="T6" fmla="*/ 3460 w 4325"/>
              <a:gd name="T7" fmla="*/ 836 h 3450"/>
              <a:gd name="T8" fmla="*/ 2592 w 4325"/>
              <a:gd name="T9" fmla="*/ 836 h 3450"/>
              <a:gd name="T10" fmla="*/ 2592 w 4325"/>
              <a:gd name="T11" fmla="*/ 836 h 3450"/>
              <a:gd name="T12" fmla="*/ 1756 w 4325"/>
              <a:gd name="T13" fmla="*/ 0 h 3450"/>
              <a:gd name="T14" fmla="*/ 1722 w 4325"/>
              <a:gd name="T15" fmla="*/ 0 h 3450"/>
              <a:gd name="T16" fmla="*/ 1722 w 4325"/>
              <a:gd name="T17" fmla="*/ 834 h 3450"/>
              <a:gd name="T18" fmla="*/ 836 w 4325"/>
              <a:gd name="T19" fmla="*/ 834 h 3450"/>
              <a:gd name="T20" fmla="*/ 0 w 4325"/>
              <a:gd name="T21" fmla="*/ 1670 h 3450"/>
              <a:gd name="T22" fmla="*/ 0 w 4325"/>
              <a:gd name="T23" fmla="*/ 3450 h 3450"/>
              <a:gd name="T24" fmla="*/ 3489 w 4325"/>
              <a:gd name="T25" fmla="*/ 3450 h 3450"/>
              <a:gd name="T26" fmla="*/ 4325 w 4325"/>
              <a:gd name="T27" fmla="*/ 2614 h 3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25" h="3450">
                <a:moveTo>
                  <a:pt x="4325" y="2614"/>
                </a:moveTo>
                <a:cubicBezTo>
                  <a:pt x="4325" y="2583"/>
                  <a:pt x="4325" y="2583"/>
                  <a:pt x="4325" y="2583"/>
                </a:cubicBezTo>
                <a:cubicBezTo>
                  <a:pt x="3460" y="2583"/>
                  <a:pt x="3460" y="2583"/>
                  <a:pt x="3460" y="2583"/>
                </a:cubicBezTo>
                <a:cubicBezTo>
                  <a:pt x="3460" y="836"/>
                  <a:pt x="3460" y="836"/>
                  <a:pt x="3460" y="836"/>
                </a:cubicBezTo>
                <a:cubicBezTo>
                  <a:pt x="2592" y="836"/>
                  <a:pt x="2592" y="836"/>
                  <a:pt x="2592" y="836"/>
                </a:cubicBezTo>
                <a:cubicBezTo>
                  <a:pt x="2592" y="836"/>
                  <a:pt x="2592" y="836"/>
                  <a:pt x="2592" y="836"/>
                </a:cubicBezTo>
                <a:cubicBezTo>
                  <a:pt x="2592" y="374"/>
                  <a:pt x="2218" y="0"/>
                  <a:pt x="1756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2" y="834"/>
                  <a:pt x="1722" y="834"/>
                  <a:pt x="1722" y="834"/>
                </a:cubicBezTo>
                <a:cubicBezTo>
                  <a:pt x="836" y="834"/>
                  <a:pt x="836" y="834"/>
                  <a:pt x="836" y="834"/>
                </a:cubicBezTo>
                <a:cubicBezTo>
                  <a:pt x="374" y="834"/>
                  <a:pt x="0" y="1208"/>
                  <a:pt x="0" y="1670"/>
                </a:cubicBezTo>
                <a:cubicBezTo>
                  <a:pt x="0" y="3450"/>
                  <a:pt x="0" y="3450"/>
                  <a:pt x="0" y="3450"/>
                </a:cubicBezTo>
                <a:cubicBezTo>
                  <a:pt x="3489" y="3450"/>
                  <a:pt x="3489" y="3450"/>
                  <a:pt x="3489" y="3450"/>
                </a:cubicBezTo>
                <a:cubicBezTo>
                  <a:pt x="3951" y="3450"/>
                  <a:pt x="4325" y="3076"/>
                  <a:pt x="4325" y="2614"/>
                </a:cubicBezTo>
                <a:close/>
              </a:path>
            </a:pathLst>
          </a:custGeom>
          <a:solidFill>
            <a:srgbClr val="004668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900"/>
              <a:t> </a:t>
            </a:r>
            <a:endParaRPr lang="ru-RU" sz="9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73550" y="2107541"/>
            <a:ext cx="5029427" cy="1231107"/>
          </a:xfrm>
        </p:spPr>
        <p:txBody>
          <a:bodyPr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4000"/>
              <a:t>KEEPS YOUR </a:t>
            </a:r>
          </a:p>
          <a:p>
            <a:pPr lvl="0">
              <a:lnSpc>
                <a:spcPct val="100000"/>
              </a:lnSpc>
            </a:pPr>
            <a:r>
              <a:rPr lang="en-US" sz="4000"/>
              <a:t>FLEET GOING</a:t>
            </a:r>
            <a:endParaRPr lang="ru-RU" sz="4000"/>
          </a:p>
        </p:txBody>
      </p:sp>
      <p:pic>
        <p:nvPicPr>
          <p:cNvPr id="27" name="Picture Placeholder 19">
            <a:extLst>
              <a:ext uri="{FF2B5EF4-FFF2-40B4-BE49-F238E27FC236}">
                <a16:creationId xmlns:a16="http://schemas.microsoft.com/office/drawing/2014/main" id="{8E35BABA-FDB1-F54F-86E9-0D9AB7383B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2960"/>
          <a:stretch>
            <a:fillRect/>
          </a:stretch>
        </p:blipFill>
        <p:spPr>
          <a:xfrm>
            <a:off x="843677" y="95511"/>
            <a:ext cx="1736872" cy="1127373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0EEB75F-0B2E-0B4F-81D0-03EED81C53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550" y="4845979"/>
            <a:ext cx="5812379" cy="306046"/>
          </a:xfrm>
        </p:spPr>
        <p:txBody>
          <a:bodyPr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movalube.fi  | Laatukäsikirjan 7.B |  info@movalube.fi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8F9ABEB-EBEC-8743-BD0A-9E351047EDE0}"/>
              </a:ext>
            </a:extLst>
          </p:cNvPr>
          <p:cNvSpPr txBox="1">
            <a:spLocks/>
          </p:cNvSpPr>
          <p:nvPr/>
        </p:nvSpPr>
        <p:spPr>
          <a:xfrm>
            <a:off x="5973550" y="3532515"/>
            <a:ext cx="5029427" cy="391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Movalube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en-US" sz="1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vianetsintä</a:t>
            </a:r>
            <a:r>
              <a:rPr lang="en-US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kaavio</a:t>
            </a:r>
            <a:endParaRPr lang="en-US" sz="1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32" grpId="0" animBg="1"/>
      <p:bldP spid="26" grpId="0" animBg="1"/>
      <p:bldP spid="23" grpId="0" animBg="1"/>
      <p:bldP spid="33" grpId="0" animBg="1"/>
      <p:bldP spid="13" grpId="0" animBg="1"/>
      <p:bldP spid="4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B5FD6-24D4-7B6E-A023-4856792D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8DA4BD62-7AC2-FED7-7F80-0A65A916F744}"/>
              </a:ext>
            </a:extLst>
          </p:cNvPr>
          <p:cNvSpPr>
            <a:spLocks/>
          </p:cNvSpPr>
          <p:nvPr/>
        </p:nvSpPr>
        <p:spPr bwMode="auto">
          <a:xfrm>
            <a:off x="397" y="0"/>
            <a:ext cx="1364226" cy="1325651"/>
          </a:xfrm>
          <a:custGeom>
            <a:avLst/>
            <a:gdLst>
              <a:gd name="T0" fmla="*/ 854 w 854"/>
              <a:gd name="T1" fmla="*/ 864 h 864"/>
              <a:gd name="T2" fmla="*/ 854 w 854"/>
              <a:gd name="T3" fmla="*/ 864 h 864"/>
              <a:gd name="T4" fmla="*/ 0 w 854"/>
              <a:gd name="T5" fmla="*/ 9 h 864"/>
              <a:gd name="T6" fmla="*/ 0 w 854"/>
              <a:gd name="T7" fmla="*/ 0 h 864"/>
              <a:gd name="T8" fmla="*/ 854 w 854"/>
              <a:gd name="T9" fmla="*/ 0 h 864"/>
              <a:gd name="T10" fmla="*/ 854 w 854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864">
                <a:moveTo>
                  <a:pt x="854" y="864"/>
                </a:moveTo>
                <a:cubicBezTo>
                  <a:pt x="854" y="864"/>
                  <a:pt x="854" y="864"/>
                  <a:pt x="854" y="864"/>
                </a:cubicBezTo>
                <a:cubicBezTo>
                  <a:pt x="382" y="864"/>
                  <a:pt x="0" y="481"/>
                  <a:pt x="0" y="9"/>
                </a:cubicBezTo>
                <a:cubicBezTo>
                  <a:pt x="0" y="0"/>
                  <a:pt x="0" y="0"/>
                  <a:pt x="0" y="0"/>
                </a:cubicBezTo>
                <a:cubicBezTo>
                  <a:pt x="854" y="0"/>
                  <a:pt x="854" y="0"/>
                  <a:pt x="854" y="0"/>
                </a:cubicBezTo>
                <a:lnTo>
                  <a:pt x="854" y="8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16C6F-0BB7-C6E3-A687-3CB303F10F5E}"/>
              </a:ext>
            </a:extLst>
          </p:cNvPr>
          <p:cNvSpPr/>
          <p:nvPr/>
        </p:nvSpPr>
        <p:spPr>
          <a:xfrm>
            <a:off x="1364358" y="0"/>
            <a:ext cx="1379765" cy="13256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9830751-667F-97BA-7C97-3B42A8EC0C0A}"/>
              </a:ext>
            </a:extLst>
          </p:cNvPr>
          <p:cNvSpPr>
            <a:spLocks/>
          </p:cNvSpPr>
          <p:nvPr/>
        </p:nvSpPr>
        <p:spPr bwMode="auto">
          <a:xfrm>
            <a:off x="2743650" y="0"/>
            <a:ext cx="1366183" cy="1325651"/>
          </a:xfrm>
          <a:custGeom>
            <a:avLst/>
            <a:gdLst>
              <a:gd name="T0" fmla="*/ 855 w 855"/>
              <a:gd name="T1" fmla="*/ 864 h 864"/>
              <a:gd name="T2" fmla="*/ 0 w 855"/>
              <a:gd name="T3" fmla="*/ 864 h 864"/>
              <a:gd name="T4" fmla="*/ 0 w 855"/>
              <a:gd name="T5" fmla="*/ 0 h 864"/>
              <a:gd name="T6" fmla="*/ 0 w 855"/>
              <a:gd name="T7" fmla="*/ 0 h 864"/>
              <a:gd name="T8" fmla="*/ 855 w 855"/>
              <a:gd name="T9" fmla="*/ 854 h 864"/>
              <a:gd name="T10" fmla="*/ 855 w 855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5" h="864">
                <a:moveTo>
                  <a:pt x="855" y="864"/>
                </a:moveTo>
                <a:cubicBezTo>
                  <a:pt x="0" y="864"/>
                  <a:pt x="0" y="864"/>
                  <a:pt x="0" y="8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72" y="0"/>
                  <a:pt x="855" y="383"/>
                  <a:pt x="855" y="854"/>
                </a:cubicBezTo>
                <a:lnTo>
                  <a:pt x="855" y="864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C5B08-8CA5-EBB4-D91C-0BD57D422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ru-RU"/>
            </a:defPPr>
            <a:lvl1pPr marL="0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89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78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766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55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943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532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120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709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58446B-EDE0-4349-B672-4FDCB570BCD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6" name="Picture Placeholder 19">
            <a:extLst>
              <a:ext uri="{FF2B5EF4-FFF2-40B4-BE49-F238E27FC236}">
                <a16:creationId xmlns:a16="http://schemas.microsoft.com/office/drawing/2014/main" id="{4E1F771A-0834-169F-79B3-5B3C39F30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2960"/>
          <a:stretch>
            <a:fillRect/>
          </a:stretch>
        </p:blipFill>
        <p:spPr>
          <a:xfrm>
            <a:off x="843677" y="128167"/>
            <a:ext cx="1686560" cy="1094717"/>
          </a:xfrm>
          <a:prstGeom prst="rect">
            <a:avLst/>
          </a:prstGeom>
        </p:spPr>
      </p:pic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44EDFA78-0BA5-1D86-1746-26EDB64FC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887311"/>
            <a:ext cx="0" cy="7837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DA42A673-7DB4-5036-B2FF-CAC15571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5" idx="4"/>
          </p:cNvCxnSpPr>
          <p:nvPr/>
        </p:nvCxnSpPr>
        <p:spPr>
          <a:xfrm flipH="1">
            <a:off x="5247459" y="3104856"/>
            <a:ext cx="67992" cy="4455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7F81F2DF-3E3C-D5FE-9FFB-CB94C8F5B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538387" y="3302253"/>
            <a:ext cx="14080" cy="24703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n paikkamerkki 4">
            <a:extLst>
              <a:ext uri="{FF2B5EF4-FFF2-40B4-BE49-F238E27FC236}">
                <a16:creationId xmlns:a16="http://schemas.microsoft.com/office/drawing/2014/main" id="{E0EAE246-19A8-A65C-459F-3B5AC1EE54E0}"/>
              </a:ext>
            </a:extLst>
          </p:cNvPr>
          <p:cNvSpPr txBox="1">
            <a:spLocks/>
          </p:cNvSpPr>
          <p:nvPr/>
        </p:nvSpPr>
        <p:spPr>
          <a:xfrm>
            <a:off x="4534899" y="231385"/>
            <a:ext cx="5759172" cy="594834"/>
          </a:xfrm>
          <a:prstGeom prst="rect">
            <a:avLst/>
          </a:prstGeom>
        </p:spPr>
        <p:txBody>
          <a:bodyPr rtlCol="0"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 err="1"/>
              <a:t>Movaluben</a:t>
            </a:r>
            <a:r>
              <a:rPr lang="fi-FI" sz="2400" dirty="0"/>
              <a:t> voitelu laiteen vianetsintä kaavio </a:t>
            </a:r>
            <a:r>
              <a:rPr lang="fi-FI" sz="1000" dirty="0"/>
              <a:t>7.B. </a:t>
            </a:r>
            <a:r>
              <a:rPr lang="fi-FI" sz="1000" dirty="0">
                <a:effectLst/>
                <a:latin typeface="Roboto Serif 20p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Laadun ohjaus sekä reklamaatiot</a:t>
            </a:r>
            <a:endParaRPr lang="fi-FI" sz="10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29" name="Soikio 143">
            <a:extLst>
              <a:ext uri="{FF2B5EF4-FFF2-40B4-BE49-F238E27FC236}">
                <a16:creationId xmlns:a16="http://schemas.microsoft.com/office/drawing/2014/main" id="{D4C48B0D-86B0-861F-4E0C-63C478EC8043}"/>
              </a:ext>
            </a:extLst>
          </p:cNvPr>
          <p:cNvSpPr/>
          <p:nvPr/>
        </p:nvSpPr>
        <p:spPr>
          <a:xfrm>
            <a:off x="664046" y="1482265"/>
            <a:ext cx="1535001" cy="132565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400" b="1" dirty="0" err="1">
                <a:solidFill>
                  <a:srgbClr val="C00000"/>
                </a:solidFill>
              </a:rPr>
              <a:t>Movalubeen</a:t>
            </a:r>
            <a:r>
              <a:rPr lang="fi-FI" sz="1400" b="1" dirty="0">
                <a:solidFill>
                  <a:srgbClr val="C00000"/>
                </a:solidFill>
              </a:rPr>
              <a:t> </a:t>
            </a:r>
            <a:r>
              <a:rPr lang="fi-FI" sz="1200" b="1" dirty="0">
                <a:solidFill>
                  <a:srgbClr val="C00000"/>
                </a:solidFill>
              </a:rPr>
              <a:t>ei mene voiteluainetta.</a:t>
            </a:r>
          </a:p>
        </p:txBody>
      </p:sp>
      <p:sp>
        <p:nvSpPr>
          <p:cNvPr id="30" name="Soikio 43">
            <a:extLst>
              <a:ext uri="{FF2B5EF4-FFF2-40B4-BE49-F238E27FC236}">
                <a16:creationId xmlns:a16="http://schemas.microsoft.com/office/drawing/2014/main" id="{E4CBEA05-8011-933C-70E4-0D160304B880}"/>
              </a:ext>
            </a:extLst>
          </p:cNvPr>
          <p:cNvSpPr/>
          <p:nvPr/>
        </p:nvSpPr>
        <p:spPr>
          <a:xfrm>
            <a:off x="644516" y="3012147"/>
            <a:ext cx="1731945" cy="114740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C00000"/>
                </a:solidFill>
              </a:rPr>
              <a:t>Lisäys liitin ei ole kunnolla kiinni. Lisäys liittimen lukitus rengas menen paikalleen, liitin on kiinni.</a:t>
            </a:r>
          </a:p>
        </p:txBody>
      </p:sp>
      <p:sp>
        <p:nvSpPr>
          <p:cNvPr id="31" name="Soikio 6">
            <a:extLst>
              <a:ext uri="{FF2B5EF4-FFF2-40B4-BE49-F238E27FC236}">
                <a16:creationId xmlns:a16="http://schemas.microsoft.com/office/drawing/2014/main" id="{89662992-3144-EE9E-8F47-C0203F645076}"/>
              </a:ext>
            </a:extLst>
          </p:cNvPr>
          <p:cNvSpPr/>
          <p:nvPr/>
        </p:nvSpPr>
        <p:spPr>
          <a:xfrm>
            <a:off x="711105" y="4189599"/>
            <a:ext cx="1479009" cy="10058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200" b="1" dirty="0" err="1">
                <a:solidFill>
                  <a:srgbClr val="C00000"/>
                </a:solidFill>
              </a:rPr>
              <a:t>Movaluben</a:t>
            </a:r>
            <a:r>
              <a:rPr lang="fi-FI" sz="1200" b="1" dirty="0">
                <a:solidFill>
                  <a:srgbClr val="C00000"/>
                </a:solidFill>
              </a:rPr>
              <a:t> </a:t>
            </a:r>
            <a:r>
              <a:rPr lang="fi-FI" sz="1000" b="1" dirty="0">
                <a:solidFill>
                  <a:srgbClr val="C00000"/>
                </a:solidFill>
              </a:rPr>
              <a:t>lisäys liittimessä oleva suodatin tukossa</a:t>
            </a:r>
          </a:p>
        </p:txBody>
      </p:sp>
      <p:sp>
        <p:nvSpPr>
          <p:cNvPr id="32" name="Soikio 44">
            <a:extLst>
              <a:ext uri="{FF2B5EF4-FFF2-40B4-BE49-F238E27FC236}">
                <a16:creationId xmlns:a16="http://schemas.microsoft.com/office/drawing/2014/main" id="{FAD1B74C-67A2-827E-5555-605EBC673BAA}"/>
              </a:ext>
            </a:extLst>
          </p:cNvPr>
          <p:cNvSpPr/>
          <p:nvPr/>
        </p:nvSpPr>
        <p:spPr>
          <a:xfrm>
            <a:off x="607210" y="6048785"/>
            <a:ext cx="1620874" cy="7986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C00000"/>
                </a:solidFill>
              </a:rPr>
              <a:t>Puhdista suodatin tai, tilaa uusi.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C00000"/>
                </a:solidFill>
              </a:rPr>
              <a:t>Varaosa numero:178375V</a:t>
            </a:r>
          </a:p>
        </p:txBody>
      </p:sp>
      <p:sp>
        <p:nvSpPr>
          <p:cNvPr id="33" name="Soikio 146">
            <a:extLst>
              <a:ext uri="{FF2B5EF4-FFF2-40B4-BE49-F238E27FC236}">
                <a16:creationId xmlns:a16="http://schemas.microsoft.com/office/drawing/2014/main" id="{91D0F0F3-5429-F977-15A0-CCBFE42FB545}"/>
              </a:ext>
            </a:extLst>
          </p:cNvPr>
          <p:cNvSpPr/>
          <p:nvPr/>
        </p:nvSpPr>
        <p:spPr>
          <a:xfrm>
            <a:off x="2426910" y="1473203"/>
            <a:ext cx="1881962" cy="17148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200" b="1" dirty="0">
                <a:solidFill>
                  <a:schemeClr val="bg1"/>
                </a:solidFill>
              </a:rPr>
              <a:t>2.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200" b="1" dirty="0" err="1">
                <a:solidFill>
                  <a:srgbClr val="FF0000"/>
                </a:solidFill>
              </a:rPr>
              <a:t>Movalube</a:t>
            </a:r>
            <a:r>
              <a:rPr lang="fi-FI" sz="1200" b="1" dirty="0">
                <a:solidFill>
                  <a:srgbClr val="FF0000"/>
                </a:solidFill>
              </a:rPr>
              <a:t> ollut ilman voiteluainetta. Lisätään voiteluainetta niin pitkään jotta, ylivuoto venttiilistä tulee puhdasta voiteluainetta</a:t>
            </a:r>
          </a:p>
        </p:txBody>
      </p:sp>
      <p:sp>
        <p:nvSpPr>
          <p:cNvPr id="34" name="Soikio 45">
            <a:extLst>
              <a:ext uri="{FF2B5EF4-FFF2-40B4-BE49-F238E27FC236}">
                <a16:creationId xmlns:a16="http://schemas.microsoft.com/office/drawing/2014/main" id="{818C7D66-9DE3-E539-60D4-143687804716}"/>
              </a:ext>
            </a:extLst>
          </p:cNvPr>
          <p:cNvSpPr/>
          <p:nvPr/>
        </p:nvSpPr>
        <p:spPr>
          <a:xfrm>
            <a:off x="2463763" y="4281978"/>
            <a:ext cx="1685505" cy="14905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Iroitta voiteluaine letkut ja tee voitelu sykkeitä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Tehdään niin pitkään jotta, voiteluainetta tulee jokisesta liittimisestä.</a:t>
            </a:r>
          </a:p>
        </p:txBody>
      </p:sp>
      <p:sp>
        <p:nvSpPr>
          <p:cNvPr id="35" name="Soikio 149">
            <a:extLst>
              <a:ext uri="{FF2B5EF4-FFF2-40B4-BE49-F238E27FC236}">
                <a16:creationId xmlns:a16="http://schemas.microsoft.com/office/drawing/2014/main" id="{04C866F0-87BD-DADF-8C94-939C30EF4906}"/>
              </a:ext>
            </a:extLst>
          </p:cNvPr>
          <p:cNvSpPr/>
          <p:nvPr/>
        </p:nvSpPr>
        <p:spPr>
          <a:xfrm>
            <a:off x="4534901" y="1390045"/>
            <a:ext cx="1561099" cy="17148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200" b="1" dirty="0">
                <a:solidFill>
                  <a:schemeClr val="bg1"/>
                </a:solidFill>
              </a:rPr>
              <a:t>1.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200" b="1" dirty="0">
                <a:solidFill>
                  <a:srgbClr val="FF0000"/>
                </a:solidFill>
              </a:rPr>
              <a:t>Voiteluaineen määrä ?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200" b="1" dirty="0">
                <a:solidFill>
                  <a:srgbClr val="FF0000"/>
                </a:solidFill>
              </a:rPr>
              <a:t>Onko lisäys suoritettu indikaattori näkyvissä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Soikio 39">
            <a:extLst>
              <a:ext uri="{FF2B5EF4-FFF2-40B4-BE49-F238E27FC236}">
                <a16:creationId xmlns:a16="http://schemas.microsoft.com/office/drawing/2014/main" id="{0CA002A4-ECF1-9CE4-3BE5-BBB246F336B4}"/>
              </a:ext>
            </a:extLst>
          </p:cNvPr>
          <p:cNvSpPr/>
          <p:nvPr/>
        </p:nvSpPr>
        <p:spPr>
          <a:xfrm>
            <a:off x="4422917" y="4384432"/>
            <a:ext cx="1910333" cy="1062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Mikäli osoitin on näkyvissä kuvan osoittamalla tavalla Movalubessa ei ole voitelu ainetta.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Lisätkää voiteluainetta</a:t>
            </a:r>
          </a:p>
        </p:txBody>
      </p:sp>
      <p:sp>
        <p:nvSpPr>
          <p:cNvPr id="37" name="Soikio 152">
            <a:extLst>
              <a:ext uri="{FF2B5EF4-FFF2-40B4-BE49-F238E27FC236}">
                <a16:creationId xmlns:a16="http://schemas.microsoft.com/office/drawing/2014/main" id="{1DF4883B-E1FF-8B62-96DE-7CEA62B68F63}"/>
              </a:ext>
            </a:extLst>
          </p:cNvPr>
          <p:cNvSpPr/>
          <p:nvPr/>
        </p:nvSpPr>
        <p:spPr>
          <a:xfrm>
            <a:off x="6401475" y="826219"/>
            <a:ext cx="1561098" cy="11997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400" b="1" dirty="0">
                <a:solidFill>
                  <a:schemeClr val="bg1"/>
                </a:solidFill>
              </a:rPr>
              <a:t>3.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400" b="1" dirty="0" err="1">
                <a:solidFill>
                  <a:srgbClr val="FF0000"/>
                </a:solidFill>
              </a:rPr>
              <a:t>Movalube</a:t>
            </a:r>
            <a:r>
              <a:rPr lang="fi-FI" sz="1200" b="1" dirty="0">
                <a:solidFill>
                  <a:srgbClr val="FF0000"/>
                </a:solidFill>
              </a:rPr>
              <a:t> ei toimi voiteluaineen määrä tarkistettua.</a:t>
            </a:r>
          </a:p>
        </p:txBody>
      </p:sp>
      <p:sp>
        <p:nvSpPr>
          <p:cNvPr id="38" name="Soikio 7">
            <a:extLst>
              <a:ext uri="{FF2B5EF4-FFF2-40B4-BE49-F238E27FC236}">
                <a16:creationId xmlns:a16="http://schemas.microsoft.com/office/drawing/2014/main" id="{1A8EC5E5-8957-B8D5-05CC-31037B0E3961}"/>
              </a:ext>
            </a:extLst>
          </p:cNvPr>
          <p:cNvSpPr/>
          <p:nvPr/>
        </p:nvSpPr>
        <p:spPr>
          <a:xfrm>
            <a:off x="6548058" y="2272017"/>
            <a:ext cx="1402205" cy="10717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Aukaise yhden säätöruuvin luikitus mutteri. Säätöruuvin pitäisi pyöriä sormin.</a:t>
            </a:r>
          </a:p>
        </p:txBody>
      </p:sp>
      <p:sp>
        <p:nvSpPr>
          <p:cNvPr id="39" name="Soikio 9">
            <a:extLst>
              <a:ext uri="{FF2B5EF4-FFF2-40B4-BE49-F238E27FC236}">
                <a16:creationId xmlns:a16="http://schemas.microsoft.com/office/drawing/2014/main" id="{85EFF1A0-6F86-640F-73C5-31423FC78EE4}"/>
              </a:ext>
            </a:extLst>
          </p:cNvPr>
          <p:cNvSpPr/>
          <p:nvPr/>
        </p:nvSpPr>
        <p:spPr>
          <a:xfrm>
            <a:off x="6409978" y="4441142"/>
            <a:ext cx="1690044" cy="10058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Tee voideltavalla laiteella voitelu sykli.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Voitelu syklin aikana säätöruuvi kiristyy eikä pyöri käsin</a:t>
            </a:r>
          </a:p>
        </p:txBody>
      </p:sp>
      <p:sp>
        <p:nvSpPr>
          <p:cNvPr id="40" name="Soikio 155">
            <a:extLst>
              <a:ext uri="{FF2B5EF4-FFF2-40B4-BE49-F238E27FC236}">
                <a16:creationId xmlns:a16="http://schemas.microsoft.com/office/drawing/2014/main" id="{F0867189-A1E0-87D5-8F33-1584DAEE1FC7}"/>
              </a:ext>
            </a:extLst>
          </p:cNvPr>
          <p:cNvSpPr/>
          <p:nvPr/>
        </p:nvSpPr>
        <p:spPr>
          <a:xfrm>
            <a:off x="8225330" y="773490"/>
            <a:ext cx="1371600" cy="137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200" b="1" dirty="0">
                <a:solidFill>
                  <a:srgbClr val="FF0000"/>
                </a:solidFill>
              </a:rPr>
              <a:t>Voitelua aine säilön huohotti mesta tulee voiteluainetta</a:t>
            </a:r>
            <a:endParaRPr lang="fi-FI" sz="1000" dirty="0">
              <a:solidFill>
                <a:srgbClr val="FF0000"/>
              </a:solidFill>
            </a:endParaRPr>
          </a:p>
        </p:txBody>
      </p:sp>
      <p:sp>
        <p:nvSpPr>
          <p:cNvPr id="41" name="Soikio 8">
            <a:extLst>
              <a:ext uri="{FF2B5EF4-FFF2-40B4-BE49-F238E27FC236}">
                <a16:creationId xmlns:a16="http://schemas.microsoft.com/office/drawing/2014/main" id="{1C56276C-8E2C-DFAA-89C5-D4EB4F08F58F}"/>
              </a:ext>
            </a:extLst>
          </p:cNvPr>
          <p:cNvSpPr/>
          <p:nvPr/>
        </p:nvSpPr>
        <p:spPr>
          <a:xfrm>
            <a:off x="8225330" y="4100029"/>
            <a:ext cx="1387660" cy="1346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Säiliön sisällä oleva mätä on rikki.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Iroilta </a:t>
            </a:r>
            <a:r>
              <a:rPr lang="fi-FI" sz="1050" b="1" dirty="0" err="1">
                <a:solidFill>
                  <a:srgbClr val="FF0000"/>
                </a:solidFill>
              </a:rPr>
              <a:t>Movalube</a:t>
            </a:r>
            <a:r>
              <a:rPr lang="fi-FI" sz="1050" b="1" dirty="0">
                <a:solidFill>
                  <a:srgbClr val="FF0000"/>
                </a:solidFill>
              </a:rPr>
              <a:t> ja lähetä </a:t>
            </a:r>
            <a:r>
              <a:rPr lang="fi-FI" sz="1050" b="1" dirty="0" err="1">
                <a:solidFill>
                  <a:srgbClr val="FF0000"/>
                </a:solidFill>
              </a:rPr>
              <a:t>Movalubelle</a:t>
            </a:r>
            <a:r>
              <a:rPr lang="fi-FI" sz="1050" b="1" dirty="0">
                <a:solidFill>
                  <a:srgbClr val="FF0000"/>
                </a:solidFill>
              </a:rPr>
              <a:t> korjattavaksi.</a:t>
            </a:r>
          </a:p>
        </p:txBody>
      </p:sp>
      <p:sp>
        <p:nvSpPr>
          <p:cNvPr id="42" name="Soikio 10">
            <a:extLst>
              <a:ext uri="{FF2B5EF4-FFF2-40B4-BE49-F238E27FC236}">
                <a16:creationId xmlns:a16="http://schemas.microsoft.com/office/drawing/2014/main" id="{BFFB5082-2344-2938-18A3-3E129D51EAB3}"/>
              </a:ext>
            </a:extLst>
          </p:cNvPr>
          <p:cNvSpPr/>
          <p:nvPr/>
        </p:nvSpPr>
        <p:spPr>
          <a:xfrm>
            <a:off x="8218559" y="2489812"/>
            <a:ext cx="1457050" cy="1431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>
                <a:solidFill>
                  <a:srgbClr val="FF0000"/>
                </a:solidFill>
              </a:rPr>
              <a:t>Sulje</a:t>
            </a:r>
            <a:r>
              <a:rPr lang="fi-FI" sz="1100" b="1" dirty="0">
                <a:solidFill>
                  <a:schemeClr val="tx1"/>
                </a:solidFill>
              </a:rPr>
              <a:t> </a:t>
            </a:r>
            <a:r>
              <a:rPr lang="fi-FI" sz="1100" b="1" dirty="0">
                <a:solidFill>
                  <a:srgbClr val="FF0000"/>
                </a:solidFill>
              </a:rPr>
              <a:t>hydrauliikka tulpalla paikka josta , hydrauliikka paine on otettu.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>
                <a:solidFill>
                  <a:srgbClr val="FF0000"/>
                </a:solidFill>
              </a:rPr>
              <a:t>Suojaa letkut ja merkitse niiden paikat.</a:t>
            </a:r>
          </a:p>
        </p:txBody>
      </p:sp>
      <p:sp>
        <p:nvSpPr>
          <p:cNvPr id="43" name="Soikio 158">
            <a:extLst>
              <a:ext uri="{FF2B5EF4-FFF2-40B4-BE49-F238E27FC236}">
                <a16:creationId xmlns:a16="http://schemas.microsoft.com/office/drawing/2014/main" id="{44D27ED0-0344-1D63-EDC1-ACE3FC9B9B8E}"/>
              </a:ext>
            </a:extLst>
          </p:cNvPr>
          <p:cNvSpPr/>
          <p:nvPr/>
        </p:nvSpPr>
        <p:spPr>
          <a:xfrm>
            <a:off x="9921303" y="773490"/>
            <a:ext cx="1457635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7620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400" b="1" dirty="0" err="1">
                <a:solidFill>
                  <a:srgbClr val="FF0000"/>
                </a:solidFill>
              </a:rPr>
              <a:t>Movaluben</a:t>
            </a:r>
            <a:r>
              <a:rPr lang="fi-FI" sz="1200" b="1" dirty="0">
                <a:solidFill>
                  <a:srgbClr val="FF0000"/>
                </a:solidFill>
              </a:rPr>
              <a:t> voiteluletkuista tulee hydrauliikka nestettä</a:t>
            </a:r>
          </a:p>
        </p:txBody>
      </p:sp>
      <p:sp>
        <p:nvSpPr>
          <p:cNvPr id="46" name="Soikio 16">
            <a:extLst>
              <a:ext uri="{FF2B5EF4-FFF2-40B4-BE49-F238E27FC236}">
                <a16:creationId xmlns:a16="http://schemas.microsoft.com/office/drawing/2014/main" id="{AE86C0AD-FBFF-220B-D4C3-8F3357E8CBF4}"/>
              </a:ext>
            </a:extLst>
          </p:cNvPr>
          <p:cNvSpPr/>
          <p:nvPr/>
        </p:nvSpPr>
        <p:spPr>
          <a:xfrm>
            <a:off x="2510571" y="5850272"/>
            <a:ext cx="1535235" cy="9266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C00000"/>
                </a:solidFill>
              </a:rPr>
              <a:t>Kiinnitä letkut takaisin. Varmista jotta, jokaiseen niveleen menee voiteluainetta.</a:t>
            </a:r>
          </a:p>
        </p:txBody>
      </p:sp>
      <p:pic>
        <p:nvPicPr>
          <p:cNvPr id="50" name="Kuva 49">
            <a:extLst>
              <a:ext uri="{FF2B5EF4-FFF2-40B4-BE49-F238E27FC236}">
                <a16:creationId xmlns:a16="http://schemas.microsoft.com/office/drawing/2014/main" id="{F8321232-098C-69EE-54A8-CF3C5EF5C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7" t="6376" r="23443" b="34003"/>
          <a:stretch/>
        </p:blipFill>
        <p:spPr>
          <a:xfrm>
            <a:off x="4601818" y="3350201"/>
            <a:ext cx="1402205" cy="869916"/>
          </a:xfrm>
          <a:prstGeom prst="rect">
            <a:avLst/>
          </a:prstGeom>
        </p:spPr>
      </p:pic>
      <p:pic>
        <p:nvPicPr>
          <p:cNvPr id="59" name="Kuva 58" descr="Kuva, joka sisältää kohteen työkalu, kone, sininen&#10;&#10;Kuvaus luotu automaattisesti">
            <a:extLst>
              <a:ext uri="{FF2B5EF4-FFF2-40B4-BE49-F238E27FC236}">
                <a16:creationId xmlns:a16="http://schemas.microsoft.com/office/drawing/2014/main" id="{49439421-27C5-3866-0E74-C1975761C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045" y="3362198"/>
            <a:ext cx="1500425" cy="8420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Tekstiruutu 59">
            <a:extLst>
              <a:ext uri="{FF2B5EF4-FFF2-40B4-BE49-F238E27FC236}">
                <a16:creationId xmlns:a16="http://schemas.microsoft.com/office/drawing/2014/main" id="{3F770E2F-476A-F561-5BF9-F4DABBE756EA}"/>
              </a:ext>
            </a:extLst>
          </p:cNvPr>
          <p:cNvSpPr txBox="1"/>
          <p:nvPr/>
        </p:nvSpPr>
        <p:spPr>
          <a:xfrm>
            <a:off x="3465323" y="3988984"/>
            <a:ext cx="78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50000"/>
                  </a:schemeClr>
                </a:solidFill>
              </a:rPr>
              <a:t>Yli vuoto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77FFBEA0-EECD-5082-D4B4-5A847DC129A1}"/>
              </a:ext>
            </a:extLst>
          </p:cNvPr>
          <p:cNvSpPr txBox="1"/>
          <p:nvPr/>
        </p:nvSpPr>
        <p:spPr>
          <a:xfrm>
            <a:off x="2531027" y="3714927"/>
            <a:ext cx="77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tx2">
                    <a:lumMod val="50000"/>
                  </a:schemeClr>
                </a:solidFill>
              </a:rPr>
              <a:t>Voiteluaineen</a:t>
            </a:r>
            <a:r>
              <a:rPr lang="fi-FI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800" dirty="0">
                <a:solidFill>
                  <a:schemeClr val="tx2">
                    <a:lumMod val="50000"/>
                  </a:schemeClr>
                </a:solidFill>
              </a:rPr>
              <a:t>lisäys</a:t>
            </a:r>
          </a:p>
        </p:txBody>
      </p:sp>
      <p:pic>
        <p:nvPicPr>
          <p:cNvPr id="76" name="Kuva 75">
            <a:extLst>
              <a:ext uri="{FF2B5EF4-FFF2-40B4-BE49-F238E27FC236}">
                <a16:creationId xmlns:a16="http://schemas.microsoft.com/office/drawing/2014/main" id="{C224DAB3-C80F-B59D-72CE-BDE5BD836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04131" y="4704528"/>
            <a:ext cx="654833" cy="1731946"/>
          </a:xfrm>
          <a:prstGeom prst="rect">
            <a:avLst/>
          </a:prstGeom>
        </p:spPr>
      </p:pic>
      <p:sp>
        <p:nvSpPr>
          <p:cNvPr id="77" name="Soikio 10">
            <a:extLst>
              <a:ext uri="{FF2B5EF4-FFF2-40B4-BE49-F238E27FC236}">
                <a16:creationId xmlns:a16="http://schemas.microsoft.com/office/drawing/2014/main" id="{31316144-5821-6ECC-C0BD-E95014FFC51B}"/>
              </a:ext>
            </a:extLst>
          </p:cNvPr>
          <p:cNvSpPr/>
          <p:nvPr/>
        </p:nvSpPr>
        <p:spPr>
          <a:xfrm>
            <a:off x="4601818" y="5549436"/>
            <a:ext cx="1685505" cy="11887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>
                <a:solidFill>
                  <a:schemeClr val="tx2">
                    <a:lumMod val="50000"/>
                  </a:schemeClr>
                </a:solidFill>
              </a:rPr>
              <a:t>Muistathan ! </a:t>
            </a:r>
            <a:r>
              <a:rPr lang="fi-FI" sz="1100" b="1" dirty="0" err="1">
                <a:solidFill>
                  <a:schemeClr val="tx2">
                    <a:lumMod val="50000"/>
                  </a:schemeClr>
                </a:solidFill>
              </a:rPr>
              <a:t>Movaluben</a:t>
            </a:r>
            <a:r>
              <a:rPr lang="fi-FI" sz="1100" b="1" dirty="0">
                <a:solidFill>
                  <a:schemeClr val="tx2">
                    <a:lumMod val="50000"/>
                  </a:schemeClr>
                </a:solidFill>
              </a:rPr>
              <a:t> säiliö kestää Max 5 bar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>
                <a:solidFill>
                  <a:schemeClr val="tx2">
                    <a:lumMod val="50000"/>
                  </a:schemeClr>
                </a:solidFill>
              </a:rPr>
              <a:t>Tämä ylittyy helposti paineilma pumpulla. </a:t>
            </a:r>
          </a:p>
        </p:txBody>
      </p:sp>
      <p:pic>
        <p:nvPicPr>
          <p:cNvPr id="79" name="Kuva 78">
            <a:extLst>
              <a:ext uri="{FF2B5EF4-FFF2-40B4-BE49-F238E27FC236}">
                <a16:creationId xmlns:a16="http://schemas.microsoft.com/office/drawing/2014/main" id="{93793F9C-7DFE-BCCD-C54C-2448F9E5F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766" y="3392949"/>
            <a:ext cx="1464685" cy="846840"/>
          </a:xfrm>
          <a:prstGeom prst="rect">
            <a:avLst/>
          </a:prstGeom>
        </p:spPr>
      </p:pic>
      <p:sp>
        <p:nvSpPr>
          <p:cNvPr id="80" name="Soikio 10">
            <a:extLst>
              <a:ext uri="{FF2B5EF4-FFF2-40B4-BE49-F238E27FC236}">
                <a16:creationId xmlns:a16="http://schemas.microsoft.com/office/drawing/2014/main" id="{F109F907-222C-0403-0D08-7FF646CEF831}"/>
              </a:ext>
            </a:extLst>
          </p:cNvPr>
          <p:cNvSpPr/>
          <p:nvPr/>
        </p:nvSpPr>
        <p:spPr>
          <a:xfrm>
            <a:off x="6318446" y="5513260"/>
            <a:ext cx="1900113" cy="11997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>
                <a:solidFill>
                  <a:srgbClr val="FF0000"/>
                </a:solidFill>
              </a:rPr>
              <a:t>Mikäli säätöruuvi pyörii käsin. Painetta ei tule </a:t>
            </a:r>
            <a:r>
              <a:rPr lang="fi-FI" sz="1100" b="1" dirty="0" err="1">
                <a:solidFill>
                  <a:srgbClr val="FF0000"/>
                </a:solidFill>
              </a:rPr>
              <a:t>Movalubelle</a:t>
            </a:r>
            <a:r>
              <a:rPr lang="fi-FI" sz="1100" b="1" dirty="0">
                <a:solidFill>
                  <a:srgbClr val="FF0000"/>
                </a:solidFill>
              </a:rPr>
              <a:t>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>
                <a:solidFill>
                  <a:srgbClr val="FF0000"/>
                </a:solidFill>
              </a:rPr>
              <a:t>Tarkista turva venttiili (erillinen ohje)</a:t>
            </a:r>
          </a:p>
        </p:txBody>
      </p:sp>
      <p:sp>
        <p:nvSpPr>
          <p:cNvPr id="81" name="Soikio 18">
            <a:extLst>
              <a:ext uri="{FF2B5EF4-FFF2-40B4-BE49-F238E27FC236}">
                <a16:creationId xmlns:a16="http://schemas.microsoft.com/office/drawing/2014/main" id="{050D8E55-766C-3F04-728A-1ADC28875999}"/>
              </a:ext>
            </a:extLst>
          </p:cNvPr>
          <p:cNvSpPr/>
          <p:nvPr/>
        </p:nvSpPr>
        <p:spPr>
          <a:xfrm>
            <a:off x="8249682" y="5522855"/>
            <a:ext cx="1535235" cy="11901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 err="1">
                <a:solidFill>
                  <a:srgbClr val="FF0000"/>
                </a:solidFill>
              </a:rPr>
              <a:t>Movalubella</a:t>
            </a:r>
            <a:r>
              <a:rPr lang="fi-FI" sz="1050" b="1" dirty="0">
                <a:solidFill>
                  <a:srgbClr val="FF0000"/>
                </a:solidFill>
              </a:rPr>
              <a:t> on kahden vuoden takuu, katso käyttö ohjeen, takinmaiselta sivulta asennus päivä.</a:t>
            </a:r>
            <a:endParaRPr lang="fi-FI" sz="800" dirty="0">
              <a:solidFill>
                <a:srgbClr val="FF0000"/>
              </a:solidFill>
            </a:endParaRPr>
          </a:p>
        </p:txBody>
      </p:sp>
      <p:sp>
        <p:nvSpPr>
          <p:cNvPr id="82" name="Soikio 10">
            <a:extLst>
              <a:ext uri="{FF2B5EF4-FFF2-40B4-BE49-F238E27FC236}">
                <a16:creationId xmlns:a16="http://schemas.microsoft.com/office/drawing/2014/main" id="{04924266-792D-6F70-369D-E5F0896C786B}"/>
              </a:ext>
            </a:extLst>
          </p:cNvPr>
          <p:cNvSpPr/>
          <p:nvPr/>
        </p:nvSpPr>
        <p:spPr>
          <a:xfrm>
            <a:off x="9957610" y="2520851"/>
            <a:ext cx="1457635" cy="1431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>
                <a:solidFill>
                  <a:srgbClr val="FF0000"/>
                </a:solidFill>
              </a:rPr>
              <a:t>Sulje</a:t>
            </a:r>
            <a:r>
              <a:rPr lang="fi-FI" sz="1100" b="1" dirty="0">
                <a:solidFill>
                  <a:schemeClr val="tx1"/>
                </a:solidFill>
              </a:rPr>
              <a:t> </a:t>
            </a:r>
            <a:r>
              <a:rPr lang="fi-FI" sz="1100" b="1" dirty="0">
                <a:solidFill>
                  <a:srgbClr val="FF0000"/>
                </a:solidFill>
              </a:rPr>
              <a:t>hydrauliikka tulpalla paikka josta , hydrauliikka paine on otettu.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 b="1" dirty="0">
                <a:solidFill>
                  <a:srgbClr val="FF0000"/>
                </a:solidFill>
              </a:rPr>
              <a:t>Suojaa letkut ja merkitse niiden paikat.</a:t>
            </a:r>
          </a:p>
        </p:txBody>
      </p:sp>
      <p:sp>
        <p:nvSpPr>
          <p:cNvPr id="83" name="Soikio 8">
            <a:extLst>
              <a:ext uri="{FF2B5EF4-FFF2-40B4-BE49-F238E27FC236}">
                <a16:creationId xmlns:a16="http://schemas.microsoft.com/office/drawing/2014/main" id="{4EABD5B2-5143-5D20-E5F3-1AADA8810A5C}"/>
              </a:ext>
            </a:extLst>
          </p:cNvPr>
          <p:cNvSpPr/>
          <p:nvPr/>
        </p:nvSpPr>
        <p:spPr>
          <a:xfrm>
            <a:off x="9898349" y="4015282"/>
            <a:ext cx="1742178" cy="14317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Voitelu yksikkö sisällä oleva tiiviste on rikki.</a:t>
            </a:r>
          </a:p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>
                <a:solidFill>
                  <a:srgbClr val="FF0000"/>
                </a:solidFill>
              </a:rPr>
              <a:t>Iroilta turva venttiili sekä </a:t>
            </a:r>
            <a:r>
              <a:rPr lang="fi-FI" sz="1050" b="1" dirty="0" err="1">
                <a:solidFill>
                  <a:srgbClr val="FF0000"/>
                </a:solidFill>
              </a:rPr>
              <a:t>Movalube</a:t>
            </a:r>
            <a:r>
              <a:rPr lang="fi-FI" sz="1050" b="1" dirty="0">
                <a:solidFill>
                  <a:srgbClr val="FF0000"/>
                </a:solidFill>
              </a:rPr>
              <a:t> ja lähetä </a:t>
            </a:r>
            <a:r>
              <a:rPr lang="fi-FI" sz="1050" b="1" dirty="0" err="1">
                <a:solidFill>
                  <a:srgbClr val="FF0000"/>
                </a:solidFill>
              </a:rPr>
              <a:t>Movalubelle</a:t>
            </a:r>
            <a:r>
              <a:rPr lang="fi-FI" sz="1050" b="1" dirty="0">
                <a:solidFill>
                  <a:srgbClr val="FF0000"/>
                </a:solidFill>
              </a:rPr>
              <a:t> korjattavaksi.</a:t>
            </a:r>
          </a:p>
        </p:txBody>
      </p:sp>
      <p:sp>
        <p:nvSpPr>
          <p:cNvPr id="84" name="Soikio 18">
            <a:extLst>
              <a:ext uri="{FF2B5EF4-FFF2-40B4-BE49-F238E27FC236}">
                <a16:creationId xmlns:a16="http://schemas.microsoft.com/office/drawing/2014/main" id="{E454822A-C122-6014-514C-18D95EFD5964}"/>
              </a:ext>
            </a:extLst>
          </p:cNvPr>
          <p:cNvSpPr/>
          <p:nvPr/>
        </p:nvSpPr>
        <p:spPr>
          <a:xfrm>
            <a:off x="9998506" y="5501639"/>
            <a:ext cx="1535235" cy="11901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444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50" b="1" dirty="0" err="1">
                <a:solidFill>
                  <a:srgbClr val="FF0000"/>
                </a:solidFill>
              </a:rPr>
              <a:t>Movalubella</a:t>
            </a:r>
            <a:r>
              <a:rPr lang="fi-FI" sz="1050" b="1" dirty="0">
                <a:solidFill>
                  <a:srgbClr val="FF0000"/>
                </a:solidFill>
              </a:rPr>
              <a:t> on kahden vuoden takuu, katso käyttö ohjeen, takinmaiselta sivulta asennus päivä.</a:t>
            </a:r>
            <a:endParaRPr lang="fi-FI" sz="800" dirty="0">
              <a:solidFill>
                <a:srgbClr val="FF0000"/>
              </a:solidFill>
            </a:endParaRPr>
          </a:p>
        </p:txBody>
      </p:sp>
      <p:sp>
        <p:nvSpPr>
          <p:cNvPr id="87" name="Nuoli: Alas 86">
            <a:extLst>
              <a:ext uri="{FF2B5EF4-FFF2-40B4-BE49-F238E27FC236}">
                <a16:creationId xmlns:a16="http://schemas.microsoft.com/office/drawing/2014/main" id="{F9D94631-0C71-97F9-35C1-7128B6C21625}"/>
              </a:ext>
            </a:extLst>
          </p:cNvPr>
          <p:cNvSpPr/>
          <p:nvPr/>
        </p:nvSpPr>
        <p:spPr>
          <a:xfrm>
            <a:off x="3219815" y="3144453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Nuoli: Alas 87">
            <a:extLst>
              <a:ext uri="{FF2B5EF4-FFF2-40B4-BE49-F238E27FC236}">
                <a16:creationId xmlns:a16="http://schemas.microsoft.com/office/drawing/2014/main" id="{2A659F2B-75EC-0B8D-8830-D863B4BC339B}"/>
              </a:ext>
            </a:extLst>
          </p:cNvPr>
          <p:cNvSpPr/>
          <p:nvPr/>
        </p:nvSpPr>
        <p:spPr>
          <a:xfrm>
            <a:off x="3178721" y="4115416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Nuoli: Alas 88">
            <a:extLst>
              <a:ext uri="{FF2B5EF4-FFF2-40B4-BE49-F238E27FC236}">
                <a16:creationId xmlns:a16="http://schemas.microsoft.com/office/drawing/2014/main" id="{9BF43165-85AD-4F7E-FA62-AFAE3D553776}"/>
              </a:ext>
            </a:extLst>
          </p:cNvPr>
          <p:cNvSpPr/>
          <p:nvPr/>
        </p:nvSpPr>
        <p:spPr>
          <a:xfrm>
            <a:off x="3132282" y="5657185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Nuoli: Alas 89">
            <a:extLst>
              <a:ext uri="{FF2B5EF4-FFF2-40B4-BE49-F238E27FC236}">
                <a16:creationId xmlns:a16="http://schemas.microsoft.com/office/drawing/2014/main" id="{E46D5C5E-3C41-5DDC-828A-72994A874B15}"/>
              </a:ext>
            </a:extLst>
          </p:cNvPr>
          <p:cNvSpPr/>
          <p:nvPr/>
        </p:nvSpPr>
        <p:spPr>
          <a:xfrm>
            <a:off x="5176420" y="2995719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Nuoli: Alas 90">
            <a:extLst>
              <a:ext uri="{FF2B5EF4-FFF2-40B4-BE49-F238E27FC236}">
                <a16:creationId xmlns:a16="http://schemas.microsoft.com/office/drawing/2014/main" id="{EA717EB5-FEE1-5630-D58F-27C62A85466C}"/>
              </a:ext>
            </a:extLst>
          </p:cNvPr>
          <p:cNvSpPr/>
          <p:nvPr/>
        </p:nvSpPr>
        <p:spPr>
          <a:xfrm>
            <a:off x="5170072" y="4174234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Nuoli: Alas 91">
            <a:extLst>
              <a:ext uri="{FF2B5EF4-FFF2-40B4-BE49-F238E27FC236}">
                <a16:creationId xmlns:a16="http://schemas.microsoft.com/office/drawing/2014/main" id="{472A98B1-7C87-6F92-D6D0-9DEEBE6D6FA4}"/>
              </a:ext>
            </a:extLst>
          </p:cNvPr>
          <p:cNvSpPr/>
          <p:nvPr/>
        </p:nvSpPr>
        <p:spPr>
          <a:xfrm>
            <a:off x="5261025" y="5348751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Nuoli: Alas 92">
            <a:extLst>
              <a:ext uri="{FF2B5EF4-FFF2-40B4-BE49-F238E27FC236}">
                <a16:creationId xmlns:a16="http://schemas.microsoft.com/office/drawing/2014/main" id="{BA1BAFDE-FE59-B777-0858-38AFD3690EA2}"/>
              </a:ext>
            </a:extLst>
          </p:cNvPr>
          <p:cNvSpPr/>
          <p:nvPr/>
        </p:nvSpPr>
        <p:spPr>
          <a:xfrm>
            <a:off x="7070642" y="1984711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Nuoli: Alas 93">
            <a:extLst>
              <a:ext uri="{FF2B5EF4-FFF2-40B4-BE49-F238E27FC236}">
                <a16:creationId xmlns:a16="http://schemas.microsoft.com/office/drawing/2014/main" id="{ABD3AD45-BD97-366B-2E12-07BF9D4F37D7}"/>
              </a:ext>
            </a:extLst>
          </p:cNvPr>
          <p:cNvSpPr/>
          <p:nvPr/>
        </p:nvSpPr>
        <p:spPr>
          <a:xfrm>
            <a:off x="7121877" y="3242171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Nuoli: Alas 94">
            <a:extLst>
              <a:ext uri="{FF2B5EF4-FFF2-40B4-BE49-F238E27FC236}">
                <a16:creationId xmlns:a16="http://schemas.microsoft.com/office/drawing/2014/main" id="{9C10F8A7-C408-EFE3-B750-244CF647D581}"/>
              </a:ext>
            </a:extLst>
          </p:cNvPr>
          <p:cNvSpPr/>
          <p:nvPr/>
        </p:nvSpPr>
        <p:spPr>
          <a:xfrm>
            <a:off x="7081733" y="4212325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Nuoli: Alas 95">
            <a:extLst>
              <a:ext uri="{FF2B5EF4-FFF2-40B4-BE49-F238E27FC236}">
                <a16:creationId xmlns:a16="http://schemas.microsoft.com/office/drawing/2014/main" id="{380B9AE6-6D50-94FB-86F9-2D5B2ED27FEB}"/>
              </a:ext>
            </a:extLst>
          </p:cNvPr>
          <p:cNvSpPr/>
          <p:nvPr/>
        </p:nvSpPr>
        <p:spPr>
          <a:xfrm>
            <a:off x="7129643" y="5345041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Nuoli: Alas 96">
            <a:extLst>
              <a:ext uri="{FF2B5EF4-FFF2-40B4-BE49-F238E27FC236}">
                <a16:creationId xmlns:a16="http://schemas.microsoft.com/office/drawing/2014/main" id="{2F3B84F0-B9C0-BD00-FD15-44C02F2D430D}"/>
              </a:ext>
            </a:extLst>
          </p:cNvPr>
          <p:cNvSpPr/>
          <p:nvPr/>
        </p:nvSpPr>
        <p:spPr>
          <a:xfrm>
            <a:off x="1278919" y="5738399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Nuoli: Alas 97">
            <a:extLst>
              <a:ext uri="{FF2B5EF4-FFF2-40B4-BE49-F238E27FC236}">
                <a16:creationId xmlns:a16="http://schemas.microsoft.com/office/drawing/2014/main" id="{3FBA924B-AE14-B02E-EC0C-E00E2D845B3C}"/>
              </a:ext>
            </a:extLst>
          </p:cNvPr>
          <p:cNvSpPr/>
          <p:nvPr/>
        </p:nvSpPr>
        <p:spPr>
          <a:xfrm>
            <a:off x="1287725" y="4987822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9" name="Nuoli: Alas 98">
            <a:extLst>
              <a:ext uri="{FF2B5EF4-FFF2-40B4-BE49-F238E27FC236}">
                <a16:creationId xmlns:a16="http://schemas.microsoft.com/office/drawing/2014/main" id="{C8B61B24-4773-4CAF-587F-2082F067AE46}"/>
              </a:ext>
            </a:extLst>
          </p:cNvPr>
          <p:cNvSpPr/>
          <p:nvPr/>
        </p:nvSpPr>
        <p:spPr>
          <a:xfrm>
            <a:off x="8810473" y="2163037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Nuoli: Alas 99">
            <a:extLst>
              <a:ext uri="{FF2B5EF4-FFF2-40B4-BE49-F238E27FC236}">
                <a16:creationId xmlns:a16="http://schemas.microsoft.com/office/drawing/2014/main" id="{6F12281E-9C00-753B-84C0-E2DFDA6D2A97}"/>
              </a:ext>
            </a:extLst>
          </p:cNvPr>
          <p:cNvSpPr/>
          <p:nvPr/>
        </p:nvSpPr>
        <p:spPr>
          <a:xfrm>
            <a:off x="8777631" y="4015282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Nuoli: Alas 100">
            <a:extLst>
              <a:ext uri="{FF2B5EF4-FFF2-40B4-BE49-F238E27FC236}">
                <a16:creationId xmlns:a16="http://schemas.microsoft.com/office/drawing/2014/main" id="{5CD4F144-5C2F-CDC0-523F-F2612AEDE479}"/>
              </a:ext>
            </a:extLst>
          </p:cNvPr>
          <p:cNvSpPr/>
          <p:nvPr/>
        </p:nvSpPr>
        <p:spPr>
          <a:xfrm>
            <a:off x="8807778" y="5305477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Nuoli: Alas 101">
            <a:extLst>
              <a:ext uri="{FF2B5EF4-FFF2-40B4-BE49-F238E27FC236}">
                <a16:creationId xmlns:a16="http://schemas.microsoft.com/office/drawing/2014/main" id="{A2EEE3CA-A2E8-2F0C-376A-E689D5E72E04}"/>
              </a:ext>
            </a:extLst>
          </p:cNvPr>
          <p:cNvSpPr/>
          <p:nvPr/>
        </p:nvSpPr>
        <p:spPr>
          <a:xfrm>
            <a:off x="10560083" y="2210608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Nuoli: Alas 102">
            <a:extLst>
              <a:ext uri="{FF2B5EF4-FFF2-40B4-BE49-F238E27FC236}">
                <a16:creationId xmlns:a16="http://schemas.microsoft.com/office/drawing/2014/main" id="{ACBBE018-35FD-BFEA-80B3-314EB6676984}"/>
              </a:ext>
            </a:extLst>
          </p:cNvPr>
          <p:cNvSpPr/>
          <p:nvPr/>
        </p:nvSpPr>
        <p:spPr>
          <a:xfrm>
            <a:off x="10570662" y="3908275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Nuoli: Alas 103">
            <a:extLst>
              <a:ext uri="{FF2B5EF4-FFF2-40B4-BE49-F238E27FC236}">
                <a16:creationId xmlns:a16="http://schemas.microsoft.com/office/drawing/2014/main" id="{AB95003A-F642-CBED-4E29-72F05140B414}"/>
              </a:ext>
            </a:extLst>
          </p:cNvPr>
          <p:cNvSpPr/>
          <p:nvPr/>
        </p:nvSpPr>
        <p:spPr>
          <a:xfrm>
            <a:off x="10661222" y="5232192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Nuoli: Alas 104">
            <a:extLst>
              <a:ext uri="{FF2B5EF4-FFF2-40B4-BE49-F238E27FC236}">
                <a16:creationId xmlns:a16="http://schemas.microsoft.com/office/drawing/2014/main" id="{13422B86-2C1C-19AE-33E5-E70614F51A9C}"/>
              </a:ext>
            </a:extLst>
          </p:cNvPr>
          <p:cNvSpPr/>
          <p:nvPr/>
        </p:nvSpPr>
        <p:spPr>
          <a:xfrm>
            <a:off x="1339227" y="2773905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Nuoli: Alas 105">
            <a:extLst>
              <a:ext uri="{FF2B5EF4-FFF2-40B4-BE49-F238E27FC236}">
                <a16:creationId xmlns:a16="http://schemas.microsoft.com/office/drawing/2014/main" id="{0B7EE996-05CE-DBCF-58D7-640337218B21}"/>
              </a:ext>
            </a:extLst>
          </p:cNvPr>
          <p:cNvSpPr/>
          <p:nvPr/>
        </p:nvSpPr>
        <p:spPr>
          <a:xfrm>
            <a:off x="1320166" y="4049039"/>
            <a:ext cx="222763" cy="262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>
            <a:off x="397" y="0"/>
            <a:ext cx="1364226" cy="1325651"/>
          </a:xfrm>
          <a:custGeom>
            <a:avLst/>
            <a:gdLst>
              <a:gd name="T0" fmla="*/ 854 w 854"/>
              <a:gd name="T1" fmla="*/ 864 h 864"/>
              <a:gd name="T2" fmla="*/ 854 w 854"/>
              <a:gd name="T3" fmla="*/ 864 h 864"/>
              <a:gd name="T4" fmla="*/ 0 w 854"/>
              <a:gd name="T5" fmla="*/ 9 h 864"/>
              <a:gd name="T6" fmla="*/ 0 w 854"/>
              <a:gd name="T7" fmla="*/ 0 h 864"/>
              <a:gd name="T8" fmla="*/ 854 w 854"/>
              <a:gd name="T9" fmla="*/ 0 h 864"/>
              <a:gd name="T10" fmla="*/ 854 w 854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864">
                <a:moveTo>
                  <a:pt x="854" y="864"/>
                </a:moveTo>
                <a:cubicBezTo>
                  <a:pt x="854" y="864"/>
                  <a:pt x="854" y="864"/>
                  <a:pt x="854" y="864"/>
                </a:cubicBezTo>
                <a:cubicBezTo>
                  <a:pt x="382" y="864"/>
                  <a:pt x="0" y="481"/>
                  <a:pt x="0" y="9"/>
                </a:cubicBezTo>
                <a:cubicBezTo>
                  <a:pt x="0" y="0"/>
                  <a:pt x="0" y="0"/>
                  <a:pt x="0" y="0"/>
                </a:cubicBezTo>
                <a:cubicBezTo>
                  <a:pt x="854" y="0"/>
                  <a:pt x="854" y="0"/>
                  <a:pt x="854" y="0"/>
                </a:cubicBezTo>
                <a:lnTo>
                  <a:pt x="854" y="8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12" name="Rectangle 11"/>
          <p:cNvSpPr/>
          <p:nvPr/>
        </p:nvSpPr>
        <p:spPr>
          <a:xfrm>
            <a:off x="1364358" y="0"/>
            <a:ext cx="1379765" cy="13256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743650" y="0"/>
            <a:ext cx="1366183" cy="1325651"/>
          </a:xfrm>
          <a:custGeom>
            <a:avLst/>
            <a:gdLst>
              <a:gd name="T0" fmla="*/ 855 w 855"/>
              <a:gd name="T1" fmla="*/ 864 h 864"/>
              <a:gd name="T2" fmla="*/ 0 w 855"/>
              <a:gd name="T3" fmla="*/ 864 h 864"/>
              <a:gd name="T4" fmla="*/ 0 w 855"/>
              <a:gd name="T5" fmla="*/ 0 h 864"/>
              <a:gd name="T6" fmla="*/ 0 w 855"/>
              <a:gd name="T7" fmla="*/ 0 h 864"/>
              <a:gd name="T8" fmla="*/ 855 w 855"/>
              <a:gd name="T9" fmla="*/ 854 h 864"/>
              <a:gd name="T10" fmla="*/ 855 w 855"/>
              <a:gd name="T11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5" h="864">
                <a:moveTo>
                  <a:pt x="855" y="864"/>
                </a:moveTo>
                <a:cubicBezTo>
                  <a:pt x="0" y="864"/>
                  <a:pt x="0" y="864"/>
                  <a:pt x="0" y="86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72" y="0"/>
                  <a:pt x="855" y="383"/>
                  <a:pt x="855" y="854"/>
                </a:cubicBezTo>
                <a:lnTo>
                  <a:pt x="855" y="864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ru-RU"/>
            </a:defPPr>
            <a:lvl1pPr marL="0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89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78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766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55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943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532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120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709" algn="l" defTabSz="457178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58446B-EDE0-4349-B672-4FDCB570BCD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95713" y="2135141"/>
            <a:ext cx="7194701" cy="629660"/>
          </a:xfrm>
        </p:spPr>
        <p:txBody>
          <a:bodyPr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Movalube</a:t>
            </a:r>
            <a:endParaRPr lang="ru-RU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980710" y="559912"/>
            <a:ext cx="2795637" cy="353623"/>
          </a:xfrm>
        </p:spPr>
        <p:txBody>
          <a:bodyPr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chemeClr val="tx1"/>
                </a:solidFill>
              </a:rPr>
              <a:t>Ota </a:t>
            </a:r>
            <a:r>
              <a:rPr lang="en-US" sz="2500" dirty="0" err="1">
                <a:solidFill>
                  <a:schemeClr val="tx1"/>
                </a:solidFill>
              </a:rPr>
              <a:t>yhteyttä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16" name="Picture Placeholder 19">
            <a:extLst>
              <a:ext uri="{FF2B5EF4-FFF2-40B4-BE49-F238E27FC236}">
                <a16:creationId xmlns:a16="http://schemas.microsoft.com/office/drawing/2014/main" id="{99291475-1AAE-5F4C-9D03-E60A16C9A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2960"/>
          <a:stretch>
            <a:fillRect/>
          </a:stretch>
        </p:blipFill>
        <p:spPr>
          <a:xfrm>
            <a:off x="843677" y="128167"/>
            <a:ext cx="1686560" cy="1094717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71899EF-2E8E-B74F-A594-D1FC2002D0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5948" y="3075770"/>
            <a:ext cx="2159794" cy="2386359"/>
          </a:xfrm>
        </p:spPr>
        <p:txBody>
          <a:bodyPr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err="1">
                <a:latin typeface="Lato Light" panose="020F0402020204030203" pitchFamily="34" charset="0"/>
                <a:cs typeface="Lato Light" panose="020F0402020204030203" pitchFamily="34" charset="0"/>
              </a:rPr>
              <a:t>Osoite</a:t>
            </a:r>
            <a:r>
              <a:rPr lang="en-US" b="1" dirty="0">
                <a:latin typeface="Lato Light" panose="020F0402020204030203" pitchFamily="34" charset="0"/>
                <a:cs typeface="Lato Light" panose="020F0402020204030203" pitchFamily="34" charset="0"/>
              </a:rPr>
              <a:t>:</a:t>
            </a:r>
          </a:p>
          <a:p>
            <a:pPr lvl="0"/>
            <a:r>
              <a:rPr lang="en-US" b="1" dirty="0" err="1">
                <a:latin typeface="Lato Light" panose="020F0402020204030203" pitchFamily="34" charset="0"/>
                <a:cs typeface="Lato Light" panose="020F0402020204030203" pitchFamily="34" charset="0"/>
              </a:rPr>
              <a:t>Puhelinnumero</a:t>
            </a:r>
            <a:r>
              <a:rPr lang="en-US" b="1" dirty="0">
                <a:latin typeface="Lato Light" panose="020F0402020204030203" pitchFamily="34" charset="0"/>
                <a:cs typeface="Lato Light" panose="020F0402020204030203" pitchFamily="34" charset="0"/>
              </a:rPr>
              <a:t>:</a:t>
            </a:r>
          </a:p>
          <a:p>
            <a:pPr lvl="0"/>
            <a:r>
              <a:rPr lang="en-US" b="1" dirty="0" err="1">
                <a:latin typeface="Lato Light" panose="020F0402020204030203" pitchFamily="34" charset="0"/>
                <a:cs typeface="Lato Light" panose="020F0402020204030203" pitchFamily="34" charset="0"/>
              </a:rPr>
              <a:t>Sähköposti</a:t>
            </a:r>
            <a:r>
              <a:rPr lang="en-US" b="1" dirty="0">
                <a:latin typeface="Lato Light" panose="020F0402020204030203" pitchFamily="34" charset="0"/>
                <a:cs typeface="Lato Light" panose="020F0402020204030203" pitchFamily="34" charset="0"/>
              </a:rPr>
              <a:t>:</a:t>
            </a:r>
          </a:p>
          <a:p>
            <a:pPr lvl="0"/>
            <a:endParaRPr lang="en-US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lvl="0"/>
            <a:endParaRPr lang="en-US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lvl="0"/>
            <a:endParaRPr lang="en-US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lvl="0"/>
            <a:r>
              <a:rPr lang="en-US" b="1" dirty="0" err="1">
                <a:latin typeface="Lato Light" panose="020F0402020204030203" pitchFamily="34" charset="0"/>
                <a:cs typeface="Lato Light" panose="020F0402020204030203" pitchFamily="34" charset="0"/>
              </a:rPr>
              <a:t>Tutustu</a:t>
            </a:r>
            <a:r>
              <a:rPr lang="en-US" b="1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b="1" dirty="0" err="1">
                <a:latin typeface="Lato Light" panose="020F0402020204030203" pitchFamily="34" charset="0"/>
                <a:cs typeface="Lato Light" panose="020F0402020204030203" pitchFamily="34" charset="0"/>
              </a:rPr>
              <a:t>sivustoon</a:t>
            </a:r>
            <a:r>
              <a:rPr lang="en-US" b="1" dirty="0">
                <a:latin typeface="Lato Light" panose="020F0402020204030203" pitchFamily="34" charset="0"/>
                <a:cs typeface="Lato Light" panose="020F0402020204030203" pitchFamily="34" charset="0"/>
              </a:rPr>
              <a:t>:</a:t>
            </a:r>
            <a:endParaRPr lang="ru-RU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1163C6E-907D-7648-9123-01B252D6ED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21779" y="3072751"/>
            <a:ext cx="4874275" cy="2744341"/>
          </a:xfrm>
        </p:spPr>
        <p:txBody>
          <a:bodyPr/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err="1"/>
              <a:t>Juvantasku</a:t>
            </a:r>
            <a:r>
              <a:rPr lang="en-US" b="1" dirty="0"/>
              <a:t> 7, 02920 Espoo</a:t>
            </a:r>
          </a:p>
          <a:p>
            <a:pPr lvl="0"/>
            <a:r>
              <a:rPr lang="fi-FI" b="1" dirty="0"/>
              <a:t>+358 20 7209895</a:t>
            </a:r>
          </a:p>
          <a:p>
            <a:pPr lvl="0"/>
            <a:r>
              <a:rPr lang="fi-FI" b="1" dirty="0"/>
              <a:t>risto.sinisalo@movalube.fi</a:t>
            </a:r>
          </a:p>
          <a:p>
            <a:pPr lvl="0"/>
            <a:r>
              <a:rPr lang="fi-FI" b="1" dirty="0"/>
              <a:t>aku.moksi@movalube.fi</a:t>
            </a:r>
          </a:p>
          <a:p>
            <a:pPr lvl="0"/>
            <a:r>
              <a:rPr lang="fi-FI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jukka.moksi@movalube.fi</a:t>
            </a:r>
            <a:endParaRPr lang="fi-FI" b="1" dirty="0"/>
          </a:p>
          <a:p>
            <a:pPr lvl="0"/>
            <a:r>
              <a:rPr lang="fi-FI" b="1" dirty="0"/>
              <a:t>bjorn.pettersson@movalube.se</a:t>
            </a:r>
            <a:endParaRPr lang="en-US" b="1" dirty="0"/>
          </a:p>
          <a:p>
            <a:r>
              <a:rPr lang="fi-FI" b="1" dirty="0"/>
              <a:t>movalube.fi</a:t>
            </a:r>
            <a:endParaRPr lang="ru-RU" b="1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5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FFFFFF"/>
      </a:dk1>
      <a:lt1>
        <a:srgbClr val="034F82"/>
      </a:lt1>
      <a:dk2>
        <a:srgbClr val="44546A"/>
      </a:dk2>
      <a:lt2>
        <a:srgbClr val="E7E6E6"/>
      </a:lt2>
      <a:accent1>
        <a:srgbClr val="076CAF"/>
      </a:accent1>
      <a:accent2>
        <a:srgbClr val="1999D0"/>
      </a:accent2>
      <a:accent3>
        <a:srgbClr val="2CC1D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29-Car Wash">
      <a:majorFont>
        <a:latin typeface="Archivo Black"/>
        <a:ea typeface=""/>
        <a:cs typeface=""/>
      </a:majorFont>
      <a:minorFont>
        <a:latin typeface="Pl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58160F099A4F145BE1EC4626EB7569C" ma:contentTypeVersion="2" ma:contentTypeDescription="Luo uusi asiakirja." ma:contentTypeScope="" ma:versionID="b325ce6c3e27ea0ca41108f442cc038e">
  <xsd:schema xmlns:xsd="http://www.w3.org/2001/XMLSchema" xmlns:xs="http://www.w3.org/2001/XMLSchema" xmlns:p="http://schemas.microsoft.com/office/2006/metadata/properties" xmlns:ns3="97e01f75-da4c-4c9b-a2dd-b466877d3651" targetNamespace="http://schemas.microsoft.com/office/2006/metadata/properties" ma:root="true" ma:fieldsID="5d4f23a0ecdf82bcb7bf332c76ccfb98" ns3:_="">
    <xsd:import namespace="97e01f75-da4c-4c9b-a2dd-b466877d36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01f75-da4c-4c9b-a2dd-b466877d3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E3656E-D88D-4428-9942-A780BEC43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01f75-da4c-4c9b-a2dd-b466877d3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73FDF8-FF2F-43A1-834C-8C89B95A8E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581B9-2416-47F2-A7DC-DB031FBCCB93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7e01f75-da4c-4c9b-a2dd-b466877d3651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17201</TotalTime>
  <Words>381</Words>
  <Application>Microsoft Office PowerPoint</Application>
  <PresentationFormat>Laajakuva</PresentationFormat>
  <Paragraphs>64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5" baseType="lpstr">
      <vt:lpstr>Archivo Black</vt:lpstr>
      <vt:lpstr>Arial</vt:lpstr>
      <vt:lpstr>Calibri</vt:lpstr>
      <vt:lpstr>Font Awesome 5 Brands Regular</vt:lpstr>
      <vt:lpstr>Font Awesome 5 Free Solid</vt:lpstr>
      <vt:lpstr>Josefin Sans</vt:lpstr>
      <vt:lpstr>Lato Light</vt:lpstr>
      <vt:lpstr>Open Sans</vt:lpstr>
      <vt:lpstr>Open Sans Light</vt:lpstr>
      <vt:lpstr>Play</vt:lpstr>
      <vt:lpstr>Roboto Serif 20pt Medium</vt:lpstr>
      <vt:lpstr>Office Theme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Aku Moksi</dc:creator>
  <cp:lastModifiedBy>Tomi</cp:lastModifiedBy>
  <cp:revision>75</cp:revision>
  <cp:lastPrinted>2024-04-01T11:36:53Z</cp:lastPrinted>
  <dcterms:created xsi:type="dcterms:W3CDTF">2022-06-15T05:20:31Z</dcterms:created>
  <dcterms:modified xsi:type="dcterms:W3CDTF">2024-05-03T05:37:47Z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0x010100958160F099A4F145BE1EC4626EB7569C</vt:lpwstr>
  </property>
</Properties>
</file>